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889" r:id="rId2"/>
    <p:sldMasterId id="2147483936" r:id="rId3"/>
  </p:sldMasterIdLst>
  <p:notesMasterIdLst>
    <p:notesMasterId r:id="rId17"/>
  </p:notesMasterIdLst>
  <p:sldIdLst>
    <p:sldId id="259" r:id="rId4"/>
    <p:sldId id="359" r:id="rId5"/>
    <p:sldId id="553" r:id="rId6"/>
    <p:sldId id="480" r:id="rId7"/>
    <p:sldId id="481" r:id="rId8"/>
    <p:sldId id="281" r:id="rId9"/>
    <p:sldId id="466" r:id="rId10"/>
    <p:sldId id="467" r:id="rId11"/>
    <p:sldId id="476" r:id="rId12"/>
    <p:sldId id="477" r:id="rId13"/>
    <p:sldId id="378" r:id="rId14"/>
    <p:sldId id="450" r:id="rId15"/>
    <p:sldId id="478" r:id="rId16"/>
  </p:sldIdLst>
  <p:sldSz cx="9144000" cy="6858000" type="screen4x3"/>
  <p:notesSz cx="6807200" cy="99393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DF4"/>
    <a:srgbClr val="362C1E"/>
    <a:srgbClr val="483B29"/>
    <a:srgbClr val="B9CDE5"/>
    <a:srgbClr val="CCCCFF"/>
    <a:srgbClr val="11354D"/>
    <a:srgbClr val="F6FA62"/>
    <a:srgbClr val="15354D"/>
    <a:srgbClr val="D50032"/>
    <a:srgbClr val="2015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998" autoAdjust="0"/>
    <p:restoredTop sz="86364" autoAdjust="0"/>
  </p:normalViewPr>
  <p:slideViewPr>
    <p:cSldViewPr snapToGrid="0" snapToObjects="1">
      <p:cViewPr>
        <p:scale>
          <a:sx n="100" d="100"/>
          <a:sy n="100" d="100"/>
        </p:scale>
        <p:origin x="-122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6456"/>
    </p:cViewPr>
  </p:sorterViewPr>
  <p:notesViewPr>
    <p:cSldViewPr snapToGrid="0" snapToObjects="1">
      <p:cViewPr>
        <p:scale>
          <a:sx n="119" d="100"/>
          <a:sy n="119" d="100"/>
        </p:scale>
        <p:origin x="1652" y="-740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3DF3D5-8ADE-4418-8E65-144E1E6F865E}" type="doc">
      <dgm:prSet loTypeId="urn:microsoft.com/office/officeart/2005/8/layout/hProcess11" loCatId="process" qsTypeId="urn:microsoft.com/office/officeart/2005/8/quickstyle/simple1#1" qsCatId="simple" csTypeId="urn:microsoft.com/office/officeart/2005/8/colors/accent1_2#1" csCatId="accent1" phldr="1"/>
      <dgm:spPr/>
    </dgm:pt>
    <dgm:pt modelId="{78C21DFD-8A4C-4D1D-8AEF-0D011C7381A6}">
      <dgm:prSet phldrT="[Text]" custT="1"/>
      <dgm:spPr/>
      <dgm:t>
        <a:bodyPr/>
        <a:lstStyle/>
        <a:p>
          <a:pPr algn="l"/>
          <a:r>
            <a:rPr lang="en-AU" sz="1400" dirty="0" smtClean="0"/>
            <a:t>Public Housing waiting list migration into the register</a:t>
          </a:r>
        </a:p>
        <a:p>
          <a:pPr algn="l"/>
          <a:endParaRPr lang="en-AU" sz="1400" dirty="0" smtClean="0"/>
        </a:p>
        <a:p>
          <a:pPr algn="l"/>
          <a:endParaRPr lang="en-AU" sz="1400" dirty="0" smtClean="0"/>
        </a:p>
      </dgm:t>
    </dgm:pt>
    <dgm:pt modelId="{51F59E67-ED51-45A6-AD75-0797C1E09556}" type="parTrans" cxnId="{4079E38A-A2D2-4DE5-82FE-4C122396C614}">
      <dgm:prSet/>
      <dgm:spPr/>
      <dgm:t>
        <a:bodyPr/>
        <a:lstStyle/>
        <a:p>
          <a:endParaRPr lang="en-AU"/>
        </a:p>
      </dgm:t>
    </dgm:pt>
    <dgm:pt modelId="{22EA1287-90DC-486F-BA43-6E13186DDB18}" type="sibTrans" cxnId="{4079E38A-A2D2-4DE5-82FE-4C122396C614}">
      <dgm:prSet/>
      <dgm:spPr/>
      <dgm:t>
        <a:bodyPr/>
        <a:lstStyle/>
        <a:p>
          <a:endParaRPr lang="en-AU"/>
        </a:p>
      </dgm:t>
    </dgm:pt>
    <dgm:pt modelId="{3E86B37F-B214-4289-8B8F-F18F21CD829F}">
      <dgm:prSet phldrT="[Text]" custT="1"/>
      <dgm:spPr/>
      <dgm:t>
        <a:bodyPr/>
        <a:lstStyle/>
        <a:p>
          <a:endParaRPr lang="en-AU" sz="1400" dirty="0" smtClean="0"/>
        </a:p>
        <a:p>
          <a:endParaRPr lang="en-AU" sz="1400" dirty="0" smtClean="0"/>
        </a:p>
        <a:p>
          <a:endParaRPr lang="en-AU" sz="1400" dirty="0" smtClean="0"/>
        </a:p>
        <a:p>
          <a:r>
            <a:rPr lang="en-AU" sz="1400" dirty="0" smtClean="0"/>
            <a:t>Community Housing Providers commence migration into the register</a:t>
          </a:r>
          <a:endParaRPr lang="en-AU" sz="1400" dirty="0"/>
        </a:p>
      </dgm:t>
    </dgm:pt>
    <dgm:pt modelId="{D0C13F82-E335-4CCD-84EB-B40C6ACF3056}" type="parTrans" cxnId="{EAF61E68-6494-4485-B8EE-BB11E85EC6B0}">
      <dgm:prSet/>
      <dgm:spPr/>
      <dgm:t>
        <a:bodyPr/>
        <a:lstStyle/>
        <a:p>
          <a:endParaRPr lang="en-AU"/>
        </a:p>
      </dgm:t>
    </dgm:pt>
    <dgm:pt modelId="{1CA299EF-68A3-42F1-877A-6D1DB209D597}" type="sibTrans" cxnId="{EAF61E68-6494-4485-B8EE-BB11E85EC6B0}">
      <dgm:prSet/>
      <dgm:spPr/>
      <dgm:t>
        <a:bodyPr/>
        <a:lstStyle/>
        <a:p>
          <a:endParaRPr lang="en-AU"/>
        </a:p>
      </dgm:t>
    </dgm:pt>
    <dgm:pt modelId="{94C97861-5433-47A6-B826-04D57D7E2D84}">
      <dgm:prSet phldrT="[Text]" custT="1"/>
      <dgm:spPr/>
      <dgm:t>
        <a:bodyPr/>
        <a:lstStyle/>
        <a:p>
          <a:r>
            <a:rPr lang="en-AU" sz="1400" dirty="0" smtClean="0"/>
            <a:t>Duplicate clients data cleanse</a:t>
          </a:r>
        </a:p>
        <a:p>
          <a:endParaRPr lang="en-AU" sz="1400" dirty="0" smtClean="0"/>
        </a:p>
        <a:p>
          <a:endParaRPr lang="en-AU" sz="1400" dirty="0"/>
        </a:p>
      </dgm:t>
    </dgm:pt>
    <dgm:pt modelId="{873750CE-14F1-40F9-A1EF-94A6A5914893}" type="parTrans" cxnId="{BB34C69A-4CE7-474B-8569-E46DC0AC5193}">
      <dgm:prSet/>
      <dgm:spPr/>
      <dgm:t>
        <a:bodyPr/>
        <a:lstStyle/>
        <a:p>
          <a:endParaRPr lang="en-AU"/>
        </a:p>
      </dgm:t>
    </dgm:pt>
    <dgm:pt modelId="{313B309B-BB68-4341-88EC-092045DA3E32}" type="sibTrans" cxnId="{BB34C69A-4CE7-474B-8569-E46DC0AC5193}">
      <dgm:prSet/>
      <dgm:spPr/>
      <dgm:t>
        <a:bodyPr/>
        <a:lstStyle/>
        <a:p>
          <a:endParaRPr lang="en-AU"/>
        </a:p>
      </dgm:t>
    </dgm:pt>
    <dgm:pt modelId="{5F5A4C79-E73E-446C-A74A-077641BC9441}">
      <dgm:prSet phldrT="[Text]" custT="1"/>
      <dgm:spPr/>
      <dgm:t>
        <a:bodyPr/>
        <a:lstStyle/>
        <a:p>
          <a:endParaRPr lang="en-AU" sz="1400" dirty="0" smtClean="0"/>
        </a:p>
        <a:p>
          <a:endParaRPr lang="en-AU" sz="1400" dirty="0" smtClean="0"/>
        </a:p>
        <a:p>
          <a:endParaRPr lang="en-AU" sz="1400" dirty="0" smtClean="0"/>
        </a:p>
        <a:p>
          <a:r>
            <a:rPr lang="en-AU" sz="1400" dirty="0" smtClean="0"/>
            <a:t>Register fully established</a:t>
          </a:r>
        </a:p>
        <a:p>
          <a:r>
            <a:rPr lang="en-AU" sz="1400" dirty="0" smtClean="0"/>
            <a:t>Housing Associations &amp; Providers allocate directly from HiiP</a:t>
          </a:r>
          <a:endParaRPr lang="en-AU" sz="1400" dirty="0"/>
        </a:p>
      </dgm:t>
    </dgm:pt>
    <dgm:pt modelId="{3BACF5A0-90EF-453E-A640-7537DB2F407D}" type="parTrans" cxnId="{1FD9440A-FFE0-4F53-BBA4-3CB58E055436}">
      <dgm:prSet/>
      <dgm:spPr/>
      <dgm:t>
        <a:bodyPr/>
        <a:lstStyle/>
        <a:p>
          <a:endParaRPr lang="en-AU"/>
        </a:p>
      </dgm:t>
    </dgm:pt>
    <dgm:pt modelId="{93DF9BB0-78C1-4EBA-9C2D-24611F3F3436}" type="sibTrans" cxnId="{1FD9440A-FFE0-4F53-BBA4-3CB58E055436}">
      <dgm:prSet/>
      <dgm:spPr/>
      <dgm:t>
        <a:bodyPr/>
        <a:lstStyle/>
        <a:p>
          <a:endParaRPr lang="en-AU"/>
        </a:p>
      </dgm:t>
    </dgm:pt>
    <dgm:pt modelId="{2DD64613-EB67-4E16-8C7A-C52E8CA28D3F}" type="pres">
      <dgm:prSet presAssocID="{623DF3D5-8ADE-4418-8E65-144E1E6F865E}" presName="Name0" presStyleCnt="0">
        <dgm:presLayoutVars>
          <dgm:dir/>
          <dgm:resizeHandles val="exact"/>
        </dgm:presLayoutVars>
      </dgm:prSet>
      <dgm:spPr/>
    </dgm:pt>
    <dgm:pt modelId="{3FD97AE2-E0B9-4D31-B0E2-E0A318D17CFE}" type="pres">
      <dgm:prSet presAssocID="{623DF3D5-8ADE-4418-8E65-144E1E6F865E}" presName="arrow" presStyleLbl="bgShp" presStyleIdx="0" presStyleCnt="1" custScaleY="124275"/>
      <dgm:spPr/>
    </dgm:pt>
    <dgm:pt modelId="{3002D27D-C102-409A-9BA1-3476D604B4CF}" type="pres">
      <dgm:prSet presAssocID="{623DF3D5-8ADE-4418-8E65-144E1E6F865E}" presName="points" presStyleCnt="0"/>
      <dgm:spPr/>
    </dgm:pt>
    <dgm:pt modelId="{C6EEF41A-2B0C-4AB5-97C4-60F181A66F33}" type="pres">
      <dgm:prSet presAssocID="{78C21DFD-8A4C-4D1D-8AEF-0D011C7381A6}" presName="compositeA" presStyleCnt="0"/>
      <dgm:spPr/>
    </dgm:pt>
    <dgm:pt modelId="{D50B603F-167B-4BB2-8B7F-F91F66B9BB82}" type="pres">
      <dgm:prSet presAssocID="{78C21DFD-8A4C-4D1D-8AEF-0D011C7381A6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E7BF85C-4AD7-455E-B404-AAFAB8D22F74}" type="pres">
      <dgm:prSet presAssocID="{78C21DFD-8A4C-4D1D-8AEF-0D011C7381A6}" presName="circleA" presStyleLbl="node1" presStyleIdx="0" presStyleCnt="4" custLinFactNeighborY="-30160"/>
      <dgm:spPr/>
    </dgm:pt>
    <dgm:pt modelId="{309E398B-8293-4E4F-87C7-43F338332B96}" type="pres">
      <dgm:prSet presAssocID="{78C21DFD-8A4C-4D1D-8AEF-0D011C7381A6}" presName="spaceA" presStyleCnt="0"/>
      <dgm:spPr/>
    </dgm:pt>
    <dgm:pt modelId="{8E7ED358-E829-4E0E-8432-1CFE59D99785}" type="pres">
      <dgm:prSet presAssocID="{22EA1287-90DC-486F-BA43-6E13186DDB18}" presName="space" presStyleCnt="0"/>
      <dgm:spPr/>
    </dgm:pt>
    <dgm:pt modelId="{B08F8362-0238-4D43-B2AB-D60963343C41}" type="pres">
      <dgm:prSet presAssocID="{3E86B37F-B214-4289-8B8F-F18F21CD829F}" presName="compositeB" presStyleCnt="0"/>
      <dgm:spPr/>
    </dgm:pt>
    <dgm:pt modelId="{0295DE82-DC19-4C9E-ADD8-A61122D87893}" type="pres">
      <dgm:prSet presAssocID="{3E86B37F-B214-4289-8B8F-F18F21CD829F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4C65F0B-5875-4047-8830-C96BA22798B5}" type="pres">
      <dgm:prSet presAssocID="{3E86B37F-B214-4289-8B8F-F18F21CD829F}" presName="circleB" presStyleLbl="node1" presStyleIdx="1" presStyleCnt="4" custLinFactNeighborY="-30160"/>
      <dgm:spPr/>
    </dgm:pt>
    <dgm:pt modelId="{BCF2A00C-6EDC-430F-B731-ACD7330C005D}" type="pres">
      <dgm:prSet presAssocID="{3E86B37F-B214-4289-8B8F-F18F21CD829F}" presName="spaceB" presStyleCnt="0"/>
      <dgm:spPr/>
    </dgm:pt>
    <dgm:pt modelId="{0A604B14-2ADF-4C37-813E-42575F45A591}" type="pres">
      <dgm:prSet presAssocID="{1CA299EF-68A3-42F1-877A-6D1DB209D597}" presName="space" presStyleCnt="0"/>
      <dgm:spPr/>
    </dgm:pt>
    <dgm:pt modelId="{463CF300-41EA-4789-A26F-3395F3689766}" type="pres">
      <dgm:prSet presAssocID="{94C97861-5433-47A6-B826-04D57D7E2D84}" presName="compositeA" presStyleCnt="0"/>
      <dgm:spPr/>
    </dgm:pt>
    <dgm:pt modelId="{FF854ACE-817F-4AD8-BD38-752F7E200336}" type="pres">
      <dgm:prSet presAssocID="{94C97861-5433-47A6-B826-04D57D7E2D84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5B80F38-C131-4FD4-AA34-4FA6F1758677}" type="pres">
      <dgm:prSet presAssocID="{94C97861-5433-47A6-B826-04D57D7E2D84}" presName="circleA" presStyleLbl="node1" presStyleIdx="2" presStyleCnt="4" custLinFactNeighborY="-30160"/>
      <dgm:spPr/>
    </dgm:pt>
    <dgm:pt modelId="{BD7A4D7B-D105-4BCF-95B7-0F467D7499DD}" type="pres">
      <dgm:prSet presAssocID="{94C97861-5433-47A6-B826-04D57D7E2D84}" presName="spaceA" presStyleCnt="0"/>
      <dgm:spPr/>
    </dgm:pt>
    <dgm:pt modelId="{2E4D9DF8-A81F-4742-84A8-D4B3138F4444}" type="pres">
      <dgm:prSet presAssocID="{313B309B-BB68-4341-88EC-092045DA3E32}" presName="space" presStyleCnt="0"/>
      <dgm:spPr/>
    </dgm:pt>
    <dgm:pt modelId="{EDC9AF96-CDF6-4E7F-A0F8-D1F4508ACEB2}" type="pres">
      <dgm:prSet presAssocID="{5F5A4C79-E73E-446C-A74A-077641BC9441}" presName="compositeB" presStyleCnt="0"/>
      <dgm:spPr/>
    </dgm:pt>
    <dgm:pt modelId="{F0E9CE65-AD72-47E3-951C-C36727C23BD5}" type="pres">
      <dgm:prSet presAssocID="{5F5A4C79-E73E-446C-A74A-077641BC9441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8233F98-C796-431C-B0FA-ECF4CE09213B}" type="pres">
      <dgm:prSet presAssocID="{5F5A4C79-E73E-446C-A74A-077641BC9441}" presName="circleB" presStyleLbl="node1" presStyleIdx="3" presStyleCnt="4" custLinFactNeighborY="-30160"/>
      <dgm:spPr/>
    </dgm:pt>
    <dgm:pt modelId="{156EA51C-76E4-4E57-B1EC-9786B784FDC0}" type="pres">
      <dgm:prSet presAssocID="{5F5A4C79-E73E-446C-A74A-077641BC9441}" presName="spaceB" presStyleCnt="0"/>
      <dgm:spPr/>
    </dgm:pt>
  </dgm:ptLst>
  <dgm:cxnLst>
    <dgm:cxn modelId="{1EB6CD10-9A84-4F5E-8CB4-CD56144586E2}" type="presOf" srcId="{5F5A4C79-E73E-446C-A74A-077641BC9441}" destId="{F0E9CE65-AD72-47E3-951C-C36727C23BD5}" srcOrd="0" destOrd="0" presId="urn:microsoft.com/office/officeart/2005/8/layout/hProcess11"/>
    <dgm:cxn modelId="{EAF61E68-6494-4485-B8EE-BB11E85EC6B0}" srcId="{623DF3D5-8ADE-4418-8E65-144E1E6F865E}" destId="{3E86B37F-B214-4289-8B8F-F18F21CD829F}" srcOrd="1" destOrd="0" parTransId="{D0C13F82-E335-4CCD-84EB-B40C6ACF3056}" sibTransId="{1CA299EF-68A3-42F1-877A-6D1DB209D597}"/>
    <dgm:cxn modelId="{B9850BBB-208E-41A4-AAE7-A5B87DDE4A80}" type="presOf" srcId="{623DF3D5-8ADE-4418-8E65-144E1E6F865E}" destId="{2DD64613-EB67-4E16-8C7A-C52E8CA28D3F}" srcOrd="0" destOrd="0" presId="urn:microsoft.com/office/officeart/2005/8/layout/hProcess11"/>
    <dgm:cxn modelId="{00EA3F16-2E09-4491-A19C-804D74D3D4CD}" type="presOf" srcId="{94C97861-5433-47A6-B826-04D57D7E2D84}" destId="{FF854ACE-817F-4AD8-BD38-752F7E200336}" srcOrd="0" destOrd="0" presId="urn:microsoft.com/office/officeart/2005/8/layout/hProcess11"/>
    <dgm:cxn modelId="{545A3937-FCC1-460A-927A-8A56E5C9AE39}" type="presOf" srcId="{3E86B37F-B214-4289-8B8F-F18F21CD829F}" destId="{0295DE82-DC19-4C9E-ADD8-A61122D87893}" srcOrd="0" destOrd="0" presId="urn:microsoft.com/office/officeart/2005/8/layout/hProcess11"/>
    <dgm:cxn modelId="{BB34C69A-4CE7-474B-8569-E46DC0AC5193}" srcId="{623DF3D5-8ADE-4418-8E65-144E1E6F865E}" destId="{94C97861-5433-47A6-B826-04D57D7E2D84}" srcOrd="2" destOrd="0" parTransId="{873750CE-14F1-40F9-A1EF-94A6A5914893}" sibTransId="{313B309B-BB68-4341-88EC-092045DA3E32}"/>
    <dgm:cxn modelId="{4079E38A-A2D2-4DE5-82FE-4C122396C614}" srcId="{623DF3D5-8ADE-4418-8E65-144E1E6F865E}" destId="{78C21DFD-8A4C-4D1D-8AEF-0D011C7381A6}" srcOrd="0" destOrd="0" parTransId="{51F59E67-ED51-45A6-AD75-0797C1E09556}" sibTransId="{22EA1287-90DC-486F-BA43-6E13186DDB18}"/>
    <dgm:cxn modelId="{F6F22382-8D8E-4B90-8CD0-209FE517EDEA}" type="presOf" srcId="{78C21DFD-8A4C-4D1D-8AEF-0D011C7381A6}" destId="{D50B603F-167B-4BB2-8B7F-F91F66B9BB82}" srcOrd="0" destOrd="0" presId="urn:microsoft.com/office/officeart/2005/8/layout/hProcess11"/>
    <dgm:cxn modelId="{1FD9440A-FFE0-4F53-BBA4-3CB58E055436}" srcId="{623DF3D5-8ADE-4418-8E65-144E1E6F865E}" destId="{5F5A4C79-E73E-446C-A74A-077641BC9441}" srcOrd="3" destOrd="0" parTransId="{3BACF5A0-90EF-453E-A640-7537DB2F407D}" sibTransId="{93DF9BB0-78C1-4EBA-9C2D-24611F3F3436}"/>
    <dgm:cxn modelId="{E17EA1E1-825B-4F45-8174-DB65BAC34343}" type="presParOf" srcId="{2DD64613-EB67-4E16-8C7A-C52E8CA28D3F}" destId="{3FD97AE2-E0B9-4D31-B0E2-E0A318D17CFE}" srcOrd="0" destOrd="0" presId="urn:microsoft.com/office/officeart/2005/8/layout/hProcess11"/>
    <dgm:cxn modelId="{117E22DF-6D19-46B7-84E9-7390972070CC}" type="presParOf" srcId="{2DD64613-EB67-4E16-8C7A-C52E8CA28D3F}" destId="{3002D27D-C102-409A-9BA1-3476D604B4CF}" srcOrd="1" destOrd="0" presId="urn:microsoft.com/office/officeart/2005/8/layout/hProcess11"/>
    <dgm:cxn modelId="{D74FF75F-F135-4C0C-B586-8ADB0B939146}" type="presParOf" srcId="{3002D27D-C102-409A-9BA1-3476D604B4CF}" destId="{C6EEF41A-2B0C-4AB5-97C4-60F181A66F33}" srcOrd="0" destOrd="0" presId="urn:microsoft.com/office/officeart/2005/8/layout/hProcess11"/>
    <dgm:cxn modelId="{D60DC2BC-9B0F-4A41-8484-BC7AF554EEFA}" type="presParOf" srcId="{C6EEF41A-2B0C-4AB5-97C4-60F181A66F33}" destId="{D50B603F-167B-4BB2-8B7F-F91F66B9BB82}" srcOrd="0" destOrd="0" presId="urn:microsoft.com/office/officeart/2005/8/layout/hProcess11"/>
    <dgm:cxn modelId="{401C6023-68FD-456C-855F-02FD25917583}" type="presParOf" srcId="{C6EEF41A-2B0C-4AB5-97C4-60F181A66F33}" destId="{BE7BF85C-4AD7-455E-B404-AAFAB8D22F74}" srcOrd="1" destOrd="0" presId="urn:microsoft.com/office/officeart/2005/8/layout/hProcess11"/>
    <dgm:cxn modelId="{32311C08-D9F7-4A37-99E9-C6E57A2203D5}" type="presParOf" srcId="{C6EEF41A-2B0C-4AB5-97C4-60F181A66F33}" destId="{309E398B-8293-4E4F-87C7-43F338332B96}" srcOrd="2" destOrd="0" presId="urn:microsoft.com/office/officeart/2005/8/layout/hProcess11"/>
    <dgm:cxn modelId="{7539E59A-70B0-4C20-9936-B3237D76C40F}" type="presParOf" srcId="{3002D27D-C102-409A-9BA1-3476D604B4CF}" destId="{8E7ED358-E829-4E0E-8432-1CFE59D99785}" srcOrd="1" destOrd="0" presId="urn:microsoft.com/office/officeart/2005/8/layout/hProcess11"/>
    <dgm:cxn modelId="{5DFD3752-38D7-496C-9F7D-98B05BC23759}" type="presParOf" srcId="{3002D27D-C102-409A-9BA1-3476D604B4CF}" destId="{B08F8362-0238-4D43-B2AB-D60963343C41}" srcOrd="2" destOrd="0" presId="urn:microsoft.com/office/officeart/2005/8/layout/hProcess11"/>
    <dgm:cxn modelId="{DEBFC652-4BF5-47C7-A446-AACA22FF9421}" type="presParOf" srcId="{B08F8362-0238-4D43-B2AB-D60963343C41}" destId="{0295DE82-DC19-4C9E-ADD8-A61122D87893}" srcOrd="0" destOrd="0" presId="urn:microsoft.com/office/officeart/2005/8/layout/hProcess11"/>
    <dgm:cxn modelId="{C967FF9C-E358-4294-B9D0-E133DF869BB4}" type="presParOf" srcId="{B08F8362-0238-4D43-B2AB-D60963343C41}" destId="{94C65F0B-5875-4047-8830-C96BA22798B5}" srcOrd="1" destOrd="0" presId="urn:microsoft.com/office/officeart/2005/8/layout/hProcess11"/>
    <dgm:cxn modelId="{5011B655-AB84-403E-A2F7-DF54AE54D29F}" type="presParOf" srcId="{B08F8362-0238-4D43-B2AB-D60963343C41}" destId="{BCF2A00C-6EDC-430F-B731-ACD7330C005D}" srcOrd="2" destOrd="0" presId="urn:microsoft.com/office/officeart/2005/8/layout/hProcess11"/>
    <dgm:cxn modelId="{AA87F10C-7882-42CB-9822-D699CDFF015F}" type="presParOf" srcId="{3002D27D-C102-409A-9BA1-3476D604B4CF}" destId="{0A604B14-2ADF-4C37-813E-42575F45A591}" srcOrd="3" destOrd="0" presId="urn:microsoft.com/office/officeart/2005/8/layout/hProcess11"/>
    <dgm:cxn modelId="{10BA74AB-D8BA-4E03-9E09-25EFCA6EF346}" type="presParOf" srcId="{3002D27D-C102-409A-9BA1-3476D604B4CF}" destId="{463CF300-41EA-4789-A26F-3395F3689766}" srcOrd="4" destOrd="0" presId="urn:microsoft.com/office/officeart/2005/8/layout/hProcess11"/>
    <dgm:cxn modelId="{BE71960F-6F60-448B-B330-C03530857F72}" type="presParOf" srcId="{463CF300-41EA-4789-A26F-3395F3689766}" destId="{FF854ACE-817F-4AD8-BD38-752F7E200336}" srcOrd="0" destOrd="0" presId="urn:microsoft.com/office/officeart/2005/8/layout/hProcess11"/>
    <dgm:cxn modelId="{F0549DFA-2792-4996-AE15-AD2A34EFE75B}" type="presParOf" srcId="{463CF300-41EA-4789-A26F-3395F3689766}" destId="{55B80F38-C131-4FD4-AA34-4FA6F1758677}" srcOrd="1" destOrd="0" presId="urn:microsoft.com/office/officeart/2005/8/layout/hProcess11"/>
    <dgm:cxn modelId="{2018F01A-AB43-4CBF-9982-9A4599264997}" type="presParOf" srcId="{463CF300-41EA-4789-A26F-3395F3689766}" destId="{BD7A4D7B-D105-4BCF-95B7-0F467D7499DD}" srcOrd="2" destOrd="0" presId="urn:microsoft.com/office/officeart/2005/8/layout/hProcess11"/>
    <dgm:cxn modelId="{8ADDBA37-A570-4A65-9CA1-A48F8AC52D8A}" type="presParOf" srcId="{3002D27D-C102-409A-9BA1-3476D604B4CF}" destId="{2E4D9DF8-A81F-4742-84A8-D4B3138F4444}" srcOrd="5" destOrd="0" presId="urn:microsoft.com/office/officeart/2005/8/layout/hProcess11"/>
    <dgm:cxn modelId="{34C77D21-62EC-4506-B9C8-CE4D6B3105EF}" type="presParOf" srcId="{3002D27D-C102-409A-9BA1-3476D604B4CF}" destId="{EDC9AF96-CDF6-4E7F-A0F8-D1F4508ACEB2}" srcOrd="6" destOrd="0" presId="urn:microsoft.com/office/officeart/2005/8/layout/hProcess11"/>
    <dgm:cxn modelId="{027A29F0-62A2-441E-A0B2-9CADF4322CA3}" type="presParOf" srcId="{EDC9AF96-CDF6-4E7F-A0F8-D1F4508ACEB2}" destId="{F0E9CE65-AD72-47E3-951C-C36727C23BD5}" srcOrd="0" destOrd="0" presId="urn:microsoft.com/office/officeart/2005/8/layout/hProcess11"/>
    <dgm:cxn modelId="{0EDCDEAB-5ECF-4077-AA32-E5D5E4B4BF48}" type="presParOf" srcId="{EDC9AF96-CDF6-4E7F-A0F8-D1F4508ACEB2}" destId="{48233F98-C796-431C-B0FA-ECF4CE09213B}" srcOrd="1" destOrd="0" presId="urn:microsoft.com/office/officeart/2005/8/layout/hProcess11"/>
    <dgm:cxn modelId="{30A37899-C0B0-4622-A0CF-1A1F9729999A}" type="presParOf" srcId="{EDC9AF96-CDF6-4E7F-A0F8-D1F4508ACEB2}" destId="{156EA51C-76E4-4E57-B1EC-9786B784FDC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D97AE2-E0B9-4D31-B0E2-E0A318D17CFE}">
      <dsp:nvSpPr>
        <dsp:cNvPr id="0" name=""/>
        <dsp:cNvSpPr/>
      </dsp:nvSpPr>
      <dsp:spPr>
        <a:xfrm>
          <a:off x="0" y="1166223"/>
          <a:ext cx="8552330" cy="2305546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0B603F-167B-4BB2-8B7F-F91F66B9BB82}">
      <dsp:nvSpPr>
        <dsp:cNvPr id="0" name=""/>
        <dsp:cNvSpPr/>
      </dsp:nvSpPr>
      <dsp:spPr>
        <a:xfrm>
          <a:off x="3852" y="0"/>
          <a:ext cx="1852865" cy="1855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/>
            <a:t>Public Housing waiting list migration into the register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400" kern="1200" dirty="0" smtClean="0"/>
        </a:p>
      </dsp:txBody>
      <dsp:txXfrm>
        <a:off x="3852" y="0"/>
        <a:ext cx="1852865" cy="1855197"/>
      </dsp:txXfrm>
    </dsp:sp>
    <dsp:sp modelId="{BE7BF85C-4AD7-455E-B404-AAFAB8D22F74}">
      <dsp:nvSpPr>
        <dsp:cNvPr id="0" name=""/>
        <dsp:cNvSpPr/>
      </dsp:nvSpPr>
      <dsp:spPr>
        <a:xfrm>
          <a:off x="698385" y="1947215"/>
          <a:ext cx="463799" cy="4637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95DE82-DC19-4C9E-ADD8-A61122D87893}">
      <dsp:nvSpPr>
        <dsp:cNvPr id="0" name=""/>
        <dsp:cNvSpPr/>
      </dsp:nvSpPr>
      <dsp:spPr>
        <a:xfrm>
          <a:off x="1949361" y="2782796"/>
          <a:ext cx="1852865" cy="1855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/>
            <a:t>Community Housing Providers commence migration into the register</a:t>
          </a:r>
          <a:endParaRPr lang="en-AU" sz="1400" kern="1200" dirty="0"/>
        </a:p>
      </dsp:txBody>
      <dsp:txXfrm>
        <a:off x="1949361" y="2782796"/>
        <a:ext cx="1852865" cy="1855197"/>
      </dsp:txXfrm>
    </dsp:sp>
    <dsp:sp modelId="{94C65F0B-5875-4047-8830-C96BA22798B5}">
      <dsp:nvSpPr>
        <dsp:cNvPr id="0" name=""/>
        <dsp:cNvSpPr/>
      </dsp:nvSpPr>
      <dsp:spPr>
        <a:xfrm>
          <a:off x="2643894" y="1947215"/>
          <a:ext cx="463799" cy="4637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854ACE-817F-4AD8-BD38-752F7E200336}">
      <dsp:nvSpPr>
        <dsp:cNvPr id="0" name=""/>
        <dsp:cNvSpPr/>
      </dsp:nvSpPr>
      <dsp:spPr>
        <a:xfrm>
          <a:off x="3894870" y="0"/>
          <a:ext cx="1852865" cy="1855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/>
            <a:t>Duplicate clients data cleanse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400" kern="1200" dirty="0"/>
        </a:p>
      </dsp:txBody>
      <dsp:txXfrm>
        <a:off x="3894870" y="0"/>
        <a:ext cx="1852865" cy="1855197"/>
      </dsp:txXfrm>
    </dsp:sp>
    <dsp:sp modelId="{55B80F38-C131-4FD4-AA34-4FA6F1758677}">
      <dsp:nvSpPr>
        <dsp:cNvPr id="0" name=""/>
        <dsp:cNvSpPr/>
      </dsp:nvSpPr>
      <dsp:spPr>
        <a:xfrm>
          <a:off x="4589403" y="1947215"/>
          <a:ext cx="463799" cy="4637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E9CE65-AD72-47E3-951C-C36727C23BD5}">
      <dsp:nvSpPr>
        <dsp:cNvPr id="0" name=""/>
        <dsp:cNvSpPr/>
      </dsp:nvSpPr>
      <dsp:spPr>
        <a:xfrm>
          <a:off x="5840379" y="2782796"/>
          <a:ext cx="1852865" cy="1855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/>
            <a:t>Register fully established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/>
            <a:t>Housing Associations &amp; Providers allocate directly from HiiP</a:t>
          </a:r>
          <a:endParaRPr lang="en-AU" sz="1400" kern="1200" dirty="0"/>
        </a:p>
      </dsp:txBody>
      <dsp:txXfrm>
        <a:off x="5840379" y="2782796"/>
        <a:ext cx="1852865" cy="1855197"/>
      </dsp:txXfrm>
    </dsp:sp>
    <dsp:sp modelId="{48233F98-C796-431C-B0FA-ECF4CE09213B}">
      <dsp:nvSpPr>
        <dsp:cNvPr id="0" name=""/>
        <dsp:cNvSpPr/>
      </dsp:nvSpPr>
      <dsp:spPr>
        <a:xfrm>
          <a:off x="6534912" y="1947215"/>
          <a:ext cx="463799" cy="4637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7C790B1-4BDB-4121-BB45-13A406D691AF}" type="datetimeFigureOut">
              <a:rPr lang="en-US"/>
              <a:pPr>
                <a:defRPr/>
              </a:pPr>
              <a:t>11/15/2016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3EC72BD-9421-41A5-89D9-65F654B20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1545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1038" y="4783138"/>
            <a:ext cx="5445125" cy="4864100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US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93444D-D5E8-4AFB-B7C6-2AEED929C796}" type="slidenum">
              <a:rPr lang="en-AU" smtClean="0">
                <a:ea typeface="ＭＳ Ｐゴシック"/>
                <a:cs typeface="ＭＳ Ｐゴシック"/>
              </a:rPr>
              <a:pPr/>
              <a:t>1</a:t>
            </a:fld>
            <a:endParaRPr lang="en-AU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AU" b="1" dirty="0" smtClean="0">
              <a:ea typeface="ＭＳ Ｐゴシック"/>
              <a:cs typeface="ＭＳ Ｐゴシック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D167DF-CB5C-4A0D-A948-D5E67AE0D774}" type="slidenum">
              <a:rPr lang="en-US" smtClean="0">
                <a:ea typeface="ＭＳ Ｐゴシック"/>
                <a:cs typeface="ＭＳ Ｐゴシック"/>
              </a:rPr>
              <a:pPr/>
              <a:t>11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AU" smtClean="0">
              <a:ea typeface="ＭＳ Ｐゴシック"/>
              <a:cs typeface="ＭＳ Ｐゴシック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549DC9-305E-4E9C-920A-5F3A02018531}" type="slidenum">
              <a:rPr lang="en-US" smtClean="0">
                <a:ea typeface="ＭＳ Ｐゴシック"/>
                <a:cs typeface="ＭＳ Ｐゴシック"/>
              </a:rPr>
              <a:pPr/>
              <a:t>12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8671BE-7012-1A43-81EF-DE123C97845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304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AU" dirty="0" smtClean="0">
              <a:solidFill>
                <a:srgbClr val="FF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4C21C9B-A3ED-4A92-87E3-1366617D567C}" type="slidenum">
              <a:rPr lang="en-US" smtClean="0">
                <a:solidFill>
                  <a:srgbClr val="000000"/>
                </a:solidFill>
                <a:ea typeface="ＭＳ Ｐゴシック"/>
                <a:cs typeface="ＭＳ Ｐゴシック"/>
              </a:rPr>
              <a:pPr/>
              <a:t>2</a:t>
            </a:fld>
            <a:endParaRPr lang="en-US" smtClean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81163" y="282575"/>
            <a:ext cx="3367087" cy="2524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8699" y="2806665"/>
            <a:ext cx="6345583" cy="6921612"/>
          </a:xfrm>
        </p:spPr>
        <p:txBody>
          <a:bodyPr/>
          <a:lstStyle/>
          <a:p>
            <a:endParaRPr lang="en-AU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AFB8B-07A2-43E6-A3EB-CC0DE56BAB00}" type="slidenum">
              <a:rPr lang="en-AU" smtClean="0">
                <a:solidFill>
                  <a:prstClr val="black"/>
                </a:solidFill>
              </a:rPr>
              <a:pPr/>
              <a:t>3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637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8671BE-7012-1A43-81EF-DE123C97845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105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indent="0">
              <a:buFontTx/>
              <a:buNone/>
            </a:pPr>
            <a:endParaRPr lang="en-AU" dirty="0" smtClean="0">
              <a:ea typeface="ＭＳ Ｐゴシック"/>
              <a:cs typeface="ＭＳ Ｐゴシック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91C07E8-8112-4272-BF29-36D0C361E928}" type="slidenum">
              <a:rPr lang="en-US" smtClean="0">
                <a:ea typeface="ＭＳ Ｐゴシック"/>
                <a:cs typeface="ＭＳ Ｐゴシック"/>
              </a:rPr>
              <a:pPr/>
              <a:t>6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625" y="6359525"/>
            <a:ext cx="5811838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AU" dirty="0" smtClean="0">
              <a:ea typeface="ＭＳ Ｐゴシック"/>
              <a:cs typeface="ＭＳ Ｐゴシック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605A7B-332F-4ED0-8227-2B298CD6B76F}" type="slidenum">
              <a:rPr lang="en-US" smtClean="0">
                <a:solidFill>
                  <a:srgbClr val="000000"/>
                </a:solidFill>
                <a:ea typeface="ＭＳ Ｐゴシック"/>
                <a:cs typeface="ＭＳ Ｐゴシック"/>
              </a:rPr>
              <a:pPr/>
              <a:t>7</a:t>
            </a:fld>
            <a:endParaRPr lang="en-US" smtClean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8400" y="358775"/>
            <a:ext cx="4470400" cy="33543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1038" y="3830638"/>
            <a:ext cx="5445125" cy="5973762"/>
          </a:xfrm>
          <a:noFill/>
        </p:spPr>
        <p:txBody>
          <a:bodyPr/>
          <a:lstStyle/>
          <a:p>
            <a:endParaRPr lang="en-AU" dirty="0" smtClean="0">
              <a:ea typeface="ＭＳ Ｐゴシック"/>
              <a:cs typeface="ＭＳ Ｐゴシック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F1004F-7455-4A20-9DA3-5820DE7D8222}" type="slidenum">
              <a:rPr lang="en-US" smtClean="0">
                <a:solidFill>
                  <a:srgbClr val="000000"/>
                </a:solidFill>
                <a:ea typeface="ＭＳ Ｐゴシック"/>
                <a:cs typeface="ＭＳ Ｐゴシック"/>
              </a:rPr>
              <a:pPr/>
              <a:t>8</a:t>
            </a:fld>
            <a:endParaRPr lang="en-US" smtClean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8671BE-7012-1A43-81EF-DE123C97845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198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8671BE-7012-1A43-81EF-DE123C97845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881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48093"/>
            <a:ext cx="6513072" cy="1577163"/>
          </a:xfrm>
        </p:spPr>
        <p:txBody>
          <a:bodyPr anchor="b">
            <a:noAutofit/>
          </a:bodyPr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2291907"/>
            <a:ext cx="7171440" cy="3153320"/>
          </a:xfrm>
        </p:spPr>
        <p:txBody>
          <a:bodyPr>
            <a:noAutofit/>
          </a:bodyPr>
          <a:lstStyle>
            <a:lvl1pPr marL="0" indent="0" algn="l">
              <a:buNone/>
              <a:defRPr sz="2200" b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10000"/>
              </a:lnSpc>
              <a:defRPr baseline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619251"/>
            <a:ext cx="8059623" cy="4668812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15354D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2000" indent="-252000">
              <a:lnSpc>
                <a:spcPct val="110000"/>
              </a:lnSpc>
              <a:defRPr/>
            </a:lvl3pPr>
            <a:lvl4pPr marL="504000" indent="-252000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BE674-3A8B-476B-BA75-2B9826C5C9B1}" type="datetime4">
              <a:rPr lang="en-US"/>
              <a:pPr>
                <a:defRPr/>
              </a:pPr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59738" y="6069013"/>
            <a:ext cx="539750" cy="374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F3994-78D9-4CF7-8A9A-D57ABA4754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48093"/>
            <a:ext cx="6513072" cy="1577163"/>
          </a:xfrm>
        </p:spPr>
        <p:txBody>
          <a:bodyPr anchor="b">
            <a:noAutofit/>
          </a:bodyPr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2291907"/>
            <a:ext cx="7171440" cy="3153320"/>
          </a:xfrm>
        </p:spPr>
        <p:txBody>
          <a:bodyPr>
            <a:noAutofit/>
          </a:bodyPr>
          <a:lstStyle>
            <a:lvl1pPr marL="0" indent="0" algn="l">
              <a:buNone/>
              <a:defRPr sz="2200" b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10000"/>
              </a:lnSpc>
              <a:defRPr baseline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619251"/>
            <a:ext cx="8059623" cy="4668812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15354D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2000" indent="-252000">
              <a:lnSpc>
                <a:spcPct val="110000"/>
              </a:lnSpc>
              <a:defRPr/>
            </a:lvl3pPr>
            <a:lvl4pPr marL="504000" indent="-252000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9F2E7-AD5D-4D19-84F4-DBBEE7B49165}" type="datetime4">
              <a:rPr lang="en-US"/>
              <a:pPr>
                <a:defRPr/>
              </a:pPr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59738" y="6069013"/>
            <a:ext cx="539750" cy="374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809C5-BC07-4E96-916C-302FD3CADB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48093"/>
            <a:ext cx="6513072" cy="1577163"/>
          </a:xfrm>
        </p:spPr>
        <p:txBody>
          <a:bodyPr anchor="b">
            <a:noAutofit/>
          </a:bodyPr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2291907"/>
            <a:ext cx="7171440" cy="3153320"/>
          </a:xfrm>
        </p:spPr>
        <p:txBody>
          <a:bodyPr>
            <a:noAutofit/>
          </a:bodyPr>
          <a:lstStyle>
            <a:lvl1pPr marL="0" indent="0" algn="l">
              <a:buNone/>
              <a:defRPr sz="2200" b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67472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10000"/>
              </a:lnSpc>
              <a:defRPr baseline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619251"/>
            <a:ext cx="8059623" cy="4668812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15354D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2000" indent="-252000">
              <a:lnSpc>
                <a:spcPct val="110000"/>
              </a:lnSpc>
              <a:defRPr/>
            </a:lvl3pPr>
            <a:lvl4pPr marL="504000" indent="-252000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63B46-0B72-334D-B2DC-681BC2A4F716}" type="datetime4">
              <a:rPr lang="en-US"/>
              <a:pPr>
                <a:defRPr/>
              </a:pPr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59738" y="6069013"/>
            <a:ext cx="539750" cy="374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9697B-53DB-A442-8968-01AAF1764D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57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9750" y="182563"/>
            <a:ext cx="719931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9750" y="1619250"/>
            <a:ext cx="8059738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6065838" y="6070600"/>
            <a:ext cx="1800225" cy="3746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595959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4332232-5F2F-4A2D-95A0-2805001BDB8A}" type="datetime4">
              <a:rPr lang="en-US"/>
              <a:pPr>
                <a:defRPr/>
              </a:pPr>
              <a:t>November 15,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39750" y="6070600"/>
            <a:ext cx="5400675" cy="374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0" hangingPunct="0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061325" y="6076950"/>
            <a:ext cx="539750" cy="3746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595959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A2793D6-CBEC-4A7A-B2EC-06DA3B325D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</p:sldLayoutIdLst>
  <p:hf sldNum="0"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lnSpc>
          <a:spcPct val="110000"/>
        </a:lnSpc>
        <a:spcBef>
          <a:spcPts val="800"/>
        </a:spcBef>
        <a:spcAft>
          <a:spcPts val="800"/>
        </a:spcAft>
        <a:defRPr sz="2200" b="1" kern="1200">
          <a:solidFill>
            <a:srgbClr val="15354D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lnSpc>
          <a:spcPct val="110000"/>
        </a:lnSpc>
        <a:spcBef>
          <a:spcPct val="0"/>
        </a:spcBef>
        <a:spcAft>
          <a:spcPts val="800"/>
        </a:spcAft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2pPr>
      <a:lvl3pPr marL="250825" indent="-250825" algn="l" defTabSz="457200" rtl="0" eaLnBrk="0" fontAlgn="base" hangingPunct="0">
        <a:lnSpc>
          <a:spcPct val="110000"/>
        </a:lnSpc>
        <a:spcBef>
          <a:spcPct val="0"/>
        </a:spcBef>
        <a:spcAft>
          <a:spcPts val="80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3pPr>
      <a:lvl4pPr marL="503238" indent="-250825" algn="l" defTabSz="457200" rtl="0" eaLnBrk="0" fontAlgn="base" hangingPunct="0">
        <a:lnSpc>
          <a:spcPct val="110000"/>
        </a:lnSpc>
        <a:spcBef>
          <a:spcPct val="0"/>
        </a:spcBef>
        <a:spcAft>
          <a:spcPts val="80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4pPr>
      <a:lvl5pPr marL="755650" indent="-250825" algn="l" defTabSz="457200" rtl="0" eaLnBrk="0" fontAlgn="base" hangingPunct="0">
        <a:lnSpc>
          <a:spcPct val="110000"/>
        </a:lnSpc>
        <a:spcBef>
          <a:spcPct val="0"/>
        </a:spcBef>
        <a:spcAft>
          <a:spcPts val="80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539750" y="182563"/>
            <a:ext cx="719931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9750" y="1619250"/>
            <a:ext cx="8059738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6065838" y="6070600"/>
            <a:ext cx="1800225" cy="3746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595959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18B0C36-2053-44DF-904E-E35EA92A251A}" type="datetime4">
              <a:rPr lang="en-US"/>
              <a:pPr>
                <a:defRPr/>
              </a:pPr>
              <a:t>November 15,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39750" y="6070600"/>
            <a:ext cx="5400675" cy="374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0" hangingPunct="0">
              <a:defRPr sz="120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061325" y="6076950"/>
            <a:ext cx="539750" cy="3746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595959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0FED5CB-DD48-498B-9461-6588BB8849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</p:sldLayoutIdLst>
  <p:hf sldNum="0"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lnSpc>
          <a:spcPct val="110000"/>
        </a:lnSpc>
        <a:spcBef>
          <a:spcPts val="800"/>
        </a:spcBef>
        <a:spcAft>
          <a:spcPts val="800"/>
        </a:spcAft>
        <a:defRPr sz="2200" b="1" kern="1200">
          <a:solidFill>
            <a:srgbClr val="15354D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lnSpc>
          <a:spcPct val="110000"/>
        </a:lnSpc>
        <a:spcBef>
          <a:spcPct val="0"/>
        </a:spcBef>
        <a:spcAft>
          <a:spcPts val="800"/>
        </a:spcAft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2pPr>
      <a:lvl3pPr marL="250825" indent="-250825" algn="l" defTabSz="457200" rtl="0" eaLnBrk="0" fontAlgn="base" hangingPunct="0">
        <a:lnSpc>
          <a:spcPct val="110000"/>
        </a:lnSpc>
        <a:spcBef>
          <a:spcPct val="0"/>
        </a:spcBef>
        <a:spcAft>
          <a:spcPts val="80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3pPr>
      <a:lvl4pPr marL="503238" indent="-250825" algn="l" defTabSz="457200" rtl="0" eaLnBrk="0" fontAlgn="base" hangingPunct="0">
        <a:lnSpc>
          <a:spcPct val="110000"/>
        </a:lnSpc>
        <a:spcBef>
          <a:spcPct val="0"/>
        </a:spcBef>
        <a:spcAft>
          <a:spcPts val="80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4pPr>
      <a:lvl5pPr marL="755650" indent="-250825" algn="l" defTabSz="457200" rtl="0" eaLnBrk="0" fontAlgn="base" hangingPunct="0">
        <a:lnSpc>
          <a:spcPct val="110000"/>
        </a:lnSpc>
        <a:spcBef>
          <a:spcPct val="0"/>
        </a:spcBef>
        <a:spcAft>
          <a:spcPts val="80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9750" y="182563"/>
            <a:ext cx="71993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9750" y="1619250"/>
            <a:ext cx="8059738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6065838" y="6070600"/>
            <a:ext cx="1800225" cy="3746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595959"/>
                </a:solidFill>
              </a:defRPr>
            </a:lvl1pPr>
          </a:lstStyle>
          <a:p>
            <a:pPr eaLnBrk="0" hangingPunct="0">
              <a:defRPr/>
            </a:pPr>
            <a:fld id="{46E82493-AA5E-BA40-9BE2-E1EB5D09B5CE}" type="datetime4">
              <a:rPr lang="en-US">
                <a:ea typeface="ＭＳ Ｐゴシック" charset="0"/>
              </a:rPr>
              <a:pPr eaLnBrk="0" hangingPunct="0">
                <a:defRPr/>
              </a:pPr>
              <a:t>November 15, 2016</a:t>
            </a:fld>
            <a:endParaRPr lang="en-US">
              <a:ea typeface="ＭＳ Ｐゴシック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39750" y="6070600"/>
            <a:ext cx="5400675" cy="374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 eaLnBrk="0" hangingPunct="0">
              <a:defRPr/>
            </a:pPr>
            <a:endParaRPr lang="en-A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061325" y="6076950"/>
            <a:ext cx="539750" cy="3746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595959"/>
                </a:solidFill>
              </a:defRPr>
            </a:lvl1pPr>
          </a:lstStyle>
          <a:p>
            <a:pPr eaLnBrk="0" hangingPunct="0">
              <a:defRPr/>
            </a:pPr>
            <a:fld id="{9147E89F-3260-0D4D-9838-5F0032DCC1D3}" type="slidenum">
              <a:rPr lang="en-US">
                <a:ea typeface="ＭＳ Ｐゴシック" charset="0"/>
              </a:rPr>
              <a:pPr eaLnBrk="0" hangingPunct="0">
                <a:defRPr/>
              </a:pPr>
              <a:t>‹#›</a:t>
            </a:fld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783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</p:sldLayoutIdLst>
  <p:hf sldNum="0"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lnSpc>
          <a:spcPct val="110000"/>
        </a:lnSpc>
        <a:spcBef>
          <a:spcPts val="800"/>
        </a:spcBef>
        <a:spcAft>
          <a:spcPts val="800"/>
        </a:spcAft>
        <a:defRPr sz="2200" b="1" kern="1200">
          <a:solidFill>
            <a:srgbClr val="15354D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250825" indent="-250825"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503238" indent="-250825"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755650" indent="-250825"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>
          <a:xfrm>
            <a:off x="539750" y="619125"/>
            <a:ext cx="6513513" cy="157797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/>
                <a:cs typeface="Arial" charset="0"/>
              </a:rPr>
              <a:t>Victorian Housing Register</a:t>
            </a:r>
            <a:r>
              <a:rPr lang="en-AU" dirty="0" smtClean="0">
                <a:latin typeface="Arial" charset="0"/>
                <a:ea typeface="ＭＳ Ｐゴシック"/>
                <a:cs typeface="Arial" charset="0"/>
              </a:rPr>
              <a:t/>
            </a:r>
            <a:br>
              <a:rPr lang="en-AU" dirty="0" smtClean="0">
                <a:latin typeface="Arial" charset="0"/>
                <a:ea typeface="ＭＳ Ｐゴシック"/>
                <a:cs typeface="Arial" charset="0"/>
              </a:rPr>
            </a:br>
            <a:endParaRPr lang="en-US" dirty="0" smtClean="0"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17410" name="Subtitle 2"/>
          <p:cNvSpPr>
            <a:spLocks noGrp="1"/>
          </p:cNvSpPr>
          <p:nvPr>
            <p:ph type="subTitle" idx="1"/>
          </p:nvPr>
        </p:nvSpPr>
        <p:spPr>
          <a:xfrm>
            <a:off x="539750" y="2292350"/>
            <a:ext cx="7172325" cy="3152775"/>
          </a:xfrm>
        </p:spPr>
        <p:txBody>
          <a:bodyPr/>
          <a:lstStyle/>
          <a:p>
            <a:pPr eaLnBrk="1" hangingPunct="1"/>
            <a:r>
              <a:rPr lang="en-AU" dirty="0" smtClean="0">
                <a:latin typeface="Arial" charset="0"/>
                <a:ea typeface="ＭＳ Ｐゴシック"/>
                <a:cs typeface="Arial" charset="0"/>
              </a:rPr>
              <a:t>Overview</a:t>
            </a:r>
          </a:p>
          <a:p>
            <a:pPr eaLnBrk="1" hangingPunct="1"/>
            <a:r>
              <a:rPr lang="en-US" sz="2000" dirty="0" smtClean="0">
                <a:latin typeface="Arial" charset="0"/>
                <a:ea typeface="ＭＳ Ｐゴシック"/>
                <a:cs typeface="Arial" charset="0"/>
              </a:rPr>
              <a:t>24 November 2016</a:t>
            </a:r>
          </a:p>
          <a:p>
            <a:pPr eaLnBrk="1" hangingPunct="1"/>
            <a:r>
              <a:rPr lang="en-US" sz="2000" dirty="0" smtClean="0">
                <a:latin typeface="Arial" charset="0"/>
                <a:ea typeface="ＭＳ Ｐゴシック"/>
                <a:cs typeface="Arial" charset="0"/>
              </a:rPr>
              <a:t>Advocacy Sector Conversations Forum</a:t>
            </a:r>
            <a:endParaRPr lang="en-AU" sz="2000" dirty="0" smtClean="0">
              <a:latin typeface="Arial" charset="0"/>
              <a:ea typeface="ＭＳ Ｐゴシック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Key </a:t>
            </a:r>
            <a:r>
              <a:rPr lang="en-AU" dirty="0"/>
              <a:t>Department Roles</a:t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54" y="1433384"/>
            <a:ext cx="8847438" cy="4854679"/>
          </a:xfrm>
        </p:spPr>
        <p:txBody>
          <a:bodyPr/>
          <a:lstStyle/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19501"/>
              </p:ext>
            </p:extLst>
          </p:nvPr>
        </p:nvGraphicFramePr>
        <p:xfrm>
          <a:off x="395416" y="1554515"/>
          <a:ext cx="2652584" cy="4724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2584"/>
              </a:tblGrid>
              <a:tr h="609795">
                <a:tc>
                  <a:txBody>
                    <a:bodyPr/>
                    <a:lstStyle/>
                    <a:p>
                      <a:r>
                        <a:rPr lang="en-AU" dirty="0" smtClean="0"/>
                        <a:t>Housing Call</a:t>
                      </a:r>
                      <a:r>
                        <a:rPr lang="en-AU" baseline="0" dirty="0" smtClean="0"/>
                        <a:t> Centre</a:t>
                      </a:r>
                      <a:endParaRPr lang="en-AU" dirty="0"/>
                    </a:p>
                  </a:txBody>
                  <a:tcPr/>
                </a:tc>
              </a:tr>
              <a:tr h="405525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 smtClean="0"/>
                        <a:t>Receive and data capture for new applications including transfers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AU" sz="8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 smtClean="0"/>
                        <a:t>Access</a:t>
                      </a:r>
                      <a:r>
                        <a:rPr lang="en-AU" sz="1400" baseline="0" dirty="0" smtClean="0"/>
                        <a:t> income confirmation information when needed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AU" sz="8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400" baseline="0" dirty="0" smtClean="0"/>
                        <a:t>Assess register of interest applications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AU" sz="8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400" baseline="0" dirty="0" smtClean="0"/>
                        <a:t>Assign applications to office where client lives for assessment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AU" sz="8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400" baseline="0" dirty="0" smtClean="0"/>
                        <a:t>Data capture applications for reassessment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AU" sz="8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400" baseline="0" dirty="0" smtClean="0"/>
                        <a:t>Operate help desk for online form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AU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536526"/>
              </p:ext>
            </p:extLst>
          </p:nvPr>
        </p:nvGraphicFramePr>
        <p:xfrm>
          <a:off x="3245710" y="1554514"/>
          <a:ext cx="2652582" cy="4710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2582"/>
              </a:tblGrid>
              <a:tr h="595562">
                <a:tc>
                  <a:txBody>
                    <a:bodyPr/>
                    <a:lstStyle/>
                    <a:p>
                      <a:r>
                        <a:rPr lang="en-AU" dirty="0" smtClean="0"/>
                        <a:t>Area/housing</a:t>
                      </a:r>
                      <a:r>
                        <a:rPr lang="en-AU" baseline="0" dirty="0" smtClean="0"/>
                        <a:t> Office</a:t>
                      </a:r>
                      <a:endParaRPr lang="en-AU" dirty="0"/>
                    </a:p>
                  </a:txBody>
                  <a:tcPr/>
                </a:tc>
              </a:tr>
              <a:tr h="406652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 smtClean="0"/>
                        <a:t>Assess priority applications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AU" sz="8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 smtClean="0"/>
                        <a:t>Create applications in HiiP for redevelopment transfers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AU" sz="8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 smtClean="0"/>
                        <a:t>Where appropriate,</a:t>
                      </a:r>
                      <a:r>
                        <a:rPr lang="en-AU" sz="1400" baseline="0" dirty="0" smtClean="0"/>
                        <a:t> assist people with information and referral, or to lodge their own application on-line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AU" sz="8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400" baseline="0" dirty="0" smtClean="0"/>
                        <a:t>Process updates and reassessments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AU" sz="8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400" baseline="0" dirty="0" smtClean="0"/>
                        <a:t>Undertake two yearly reviews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AU" sz="8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400" baseline="0" dirty="0" smtClean="0"/>
                        <a:t>With Homeless and Support, pre-allocation checks when nearing the top of waiting list ( requires discussion)</a:t>
                      </a:r>
                      <a:endParaRPr lang="en-AU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736030"/>
              </p:ext>
            </p:extLst>
          </p:nvPr>
        </p:nvGraphicFramePr>
        <p:xfrm>
          <a:off x="6137191" y="1554512"/>
          <a:ext cx="2652582" cy="4710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2582"/>
              </a:tblGrid>
              <a:tr h="1089370">
                <a:tc>
                  <a:txBody>
                    <a:bodyPr/>
                    <a:lstStyle/>
                    <a:p>
                      <a:r>
                        <a:rPr lang="en-AU" dirty="0" smtClean="0"/>
                        <a:t>Service Implementation Support Branch</a:t>
                      </a:r>
                      <a:endParaRPr lang="en-AU" dirty="0"/>
                    </a:p>
                  </a:txBody>
                  <a:tcPr/>
                </a:tc>
              </a:tr>
              <a:tr h="362099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 smtClean="0"/>
                        <a:t>Coordinate and support implementation and operation of the Register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AU" sz="8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 smtClean="0"/>
                        <a:t>Operate</a:t>
                      </a:r>
                      <a:r>
                        <a:rPr lang="en-AU" sz="1400" baseline="0" dirty="0" smtClean="0"/>
                        <a:t> a helpdesk for DHHS and CHO staff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AU" sz="8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400" baseline="0" dirty="0" smtClean="0"/>
                        <a:t>Support the governance processes, reporting and policy development, as required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A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725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dirty="0" smtClean="0"/>
              <a:t>Application Forms</a:t>
            </a:r>
            <a:endParaRPr lang="en-AU" dirty="0"/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539750" y="1619250"/>
            <a:ext cx="8059738" cy="4668838"/>
          </a:xfrm>
        </p:spPr>
        <p:txBody>
          <a:bodyPr/>
          <a:lstStyle/>
          <a:p>
            <a:pPr eaLnBrk="1" hangingPunct="1"/>
            <a:r>
              <a:rPr lang="en-AU" dirty="0" smtClean="0">
                <a:ea typeface="ＭＳ Ｐゴシック"/>
                <a:cs typeface="ＭＳ Ｐゴシック"/>
              </a:rPr>
              <a:t>Two versions of the Housing Application form are available:</a:t>
            </a:r>
          </a:p>
          <a:p>
            <a:pPr eaLnBrk="1" hangingPunct="1"/>
            <a:r>
              <a:rPr lang="en-AU" dirty="0" smtClean="0">
                <a:ea typeface="ＭＳ Ｐゴシック"/>
                <a:cs typeface="ＭＳ Ｐゴシック"/>
              </a:rPr>
              <a:t>  </a:t>
            </a:r>
          </a:p>
          <a:p>
            <a:pPr eaLnBrk="1" hangingPunct="1"/>
            <a:endParaRPr lang="en-AU" dirty="0" smtClean="0">
              <a:ea typeface="ＭＳ Ｐゴシック"/>
              <a:cs typeface="ＭＳ Ｐゴシック"/>
            </a:endParaRPr>
          </a:p>
          <a:p>
            <a:pPr eaLnBrk="1" hangingPunct="1"/>
            <a:endParaRPr lang="en-AU" dirty="0" smtClean="0">
              <a:ea typeface="ＭＳ Ｐゴシック"/>
              <a:cs typeface="ＭＳ Ｐゴシック"/>
            </a:endParaRPr>
          </a:p>
          <a:p>
            <a:pPr eaLnBrk="1" hangingPunct="1"/>
            <a:endParaRPr lang="en-AU" dirty="0" smtClean="0">
              <a:ea typeface="ＭＳ Ｐゴシック"/>
              <a:cs typeface="ＭＳ Ｐゴシック"/>
            </a:endParaRPr>
          </a:p>
          <a:p>
            <a:pPr eaLnBrk="1" hangingPunct="1"/>
            <a:endParaRPr lang="en-AU" dirty="0" smtClean="0">
              <a:ea typeface="ＭＳ Ｐゴシック"/>
              <a:cs typeface="ＭＳ Ｐゴシック"/>
            </a:endParaRPr>
          </a:p>
          <a:p>
            <a:pPr eaLnBrk="1" hangingPunct="1"/>
            <a:endParaRPr lang="en-AU" dirty="0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en-AU" b="0" dirty="0" smtClean="0">
                <a:ea typeface="ＭＳ Ｐゴシック"/>
                <a:cs typeface="ＭＳ Ｐゴシック"/>
              </a:rPr>
              <a:t> Online housing application                   Paper application</a:t>
            </a:r>
          </a:p>
          <a:p>
            <a:pPr eaLnBrk="1" hangingPunct="1"/>
            <a:endParaRPr lang="en-AU" b="0" dirty="0" smtClean="0">
              <a:ea typeface="ＭＳ Ｐゴシック"/>
              <a:cs typeface="ＭＳ Ｐゴシック"/>
            </a:endParaRPr>
          </a:p>
          <a:p>
            <a:pPr eaLnBrk="1" hangingPunct="1"/>
            <a:endParaRPr lang="en-AU" dirty="0" smtClean="0">
              <a:ea typeface="ＭＳ Ｐゴシック"/>
              <a:cs typeface="ＭＳ Ｐゴシック"/>
            </a:endParaRPr>
          </a:p>
        </p:txBody>
      </p:sp>
      <p:sp>
        <p:nvSpPr>
          <p:cNvPr id="40964" name="AutoShape 4" descr="Image result for computer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AU"/>
          </a:p>
        </p:txBody>
      </p:sp>
      <p:pic>
        <p:nvPicPr>
          <p:cNvPr id="40965" name="Picture 7" descr="C:\DOCUME~1\amcd1208\LOCALS~1\Temp\SNAGHTML17052b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375" y="3149600"/>
            <a:ext cx="37084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 rot="21072725">
            <a:off x="4626836" y="1757998"/>
            <a:ext cx="2109752" cy="381867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 rot="717864">
            <a:off x="6157729" y="1609120"/>
            <a:ext cx="2274544" cy="405576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dirty="0" smtClean="0"/>
              <a:t>Paper application forms</a:t>
            </a:r>
            <a:endParaRPr lang="en-A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 rot="20804705">
            <a:off x="4526693" y="1158584"/>
            <a:ext cx="2690015" cy="486896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 rot="717864">
            <a:off x="5841765" y="1499147"/>
            <a:ext cx="2812900" cy="501570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361073" y="1602241"/>
            <a:ext cx="4210927" cy="4668838"/>
          </a:xfrm>
        </p:spPr>
        <p:txBody>
          <a:bodyPr/>
          <a:lstStyle/>
          <a:p>
            <a:pPr eaLnBrk="1" hangingPunct="1"/>
            <a:r>
              <a:rPr lang="en-AU" sz="2000" b="0" dirty="0" smtClean="0">
                <a:ea typeface="ＭＳ Ｐゴシック"/>
                <a:cs typeface="ＭＳ Ｐゴシック"/>
              </a:rPr>
              <a:t>The paper-based forms are available at www.housing.vic.gov.au: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AU" sz="2000" b="0" dirty="0" smtClean="0">
                <a:ea typeface="ＭＳ Ｐゴシック"/>
                <a:cs typeface="ＭＳ Ｐゴシック"/>
              </a:rPr>
              <a:t>Register of Interest application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AU" sz="2000" b="0" dirty="0" smtClean="0">
                <a:ea typeface="ＭＳ Ｐゴシック"/>
                <a:cs typeface="ＭＳ Ｐゴシック"/>
              </a:rPr>
              <a:t>Priority Access application</a:t>
            </a:r>
          </a:p>
          <a:p>
            <a:pPr eaLnBrk="1" hangingPunct="1"/>
            <a:endParaRPr lang="en-AU" sz="2000" b="0" dirty="0">
              <a:ea typeface="ＭＳ Ｐゴシック"/>
              <a:cs typeface="ＭＳ Ｐゴシック"/>
            </a:endParaRPr>
          </a:p>
          <a:p>
            <a:pPr marL="628650" indent="-628650" eaLnBrk="1" hangingPunct="1"/>
            <a:r>
              <a:rPr lang="en-AU" sz="1800" dirty="0" smtClean="0">
                <a:ea typeface="ＭＳ Ｐゴシック"/>
                <a:cs typeface="ＭＳ Ｐゴシック"/>
              </a:rPr>
              <a:t>Note: </a:t>
            </a:r>
            <a:r>
              <a:rPr lang="en-AU" sz="1800" b="0" dirty="0" smtClean="0">
                <a:ea typeface="ＭＳ Ｐゴシック"/>
                <a:cs typeface="ＭＳ Ｐゴシック"/>
              </a:rPr>
              <a:t>Applying for a Priority Access           category requires both forms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182563"/>
            <a:ext cx="7830527" cy="1079500"/>
          </a:xfrm>
        </p:spPr>
        <p:txBody>
          <a:bodyPr/>
          <a:lstStyle/>
          <a:p>
            <a:r>
              <a:rPr lang="en-AU" dirty="0" smtClean="0"/>
              <a:t>Online </a:t>
            </a:r>
            <a:r>
              <a:rPr lang="en-AU" dirty="0"/>
              <a:t>application </a:t>
            </a:r>
            <a:r>
              <a:rPr lang="en-AU" dirty="0" smtClean="0"/>
              <a:t>pathway</a:t>
            </a:r>
            <a:endParaRPr lang="en-AU" dirty="0"/>
          </a:p>
        </p:txBody>
      </p:sp>
      <p:sp>
        <p:nvSpPr>
          <p:cNvPr id="22" name="Rectangle 14"/>
          <p:cNvSpPr/>
          <p:nvPr/>
        </p:nvSpPr>
        <p:spPr bwMode="auto">
          <a:xfrm rot="10800000" flipV="1">
            <a:off x="361637" y="5564410"/>
            <a:ext cx="1983024" cy="77926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altLang="en-US" sz="1600" b="1" dirty="0">
                <a:solidFill>
                  <a:schemeClr val="tx2">
                    <a:lumMod val="75000"/>
                  </a:schemeClr>
                </a:solidFill>
              </a:rPr>
              <a:t>Client Application</a:t>
            </a:r>
          </a:p>
        </p:txBody>
      </p:sp>
      <p:sp>
        <p:nvSpPr>
          <p:cNvPr id="13" name="Rectangle 14"/>
          <p:cNvSpPr/>
          <p:nvPr/>
        </p:nvSpPr>
        <p:spPr bwMode="auto">
          <a:xfrm>
            <a:off x="276804" y="3785846"/>
            <a:ext cx="2062195" cy="90932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 eaLnBrk="1" hangingPunct="1"/>
            <a:r>
              <a:rPr lang="en-US" altLang="en-US" sz="1600" b="1" dirty="0" smtClean="0">
                <a:solidFill>
                  <a:schemeClr val="tx2">
                    <a:lumMod val="75000"/>
                  </a:schemeClr>
                </a:solidFill>
              </a:rPr>
              <a:t>Agency </a:t>
            </a:r>
            <a:r>
              <a:rPr lang="en-US" altLang="en-US" sz="1200" b="1" dirty="0" smtClean="0">
                <a:solidFill>
                  <a:schemeClr val="tx2">
                    <a:lumMod val="75000"/>
                  </a:schemeClr>
                </a:solidFill>
              </a:rPr>
              <a:t>Application</a:t>
            </a:r>
          </a:p>
        </p:txBody>
      </p:sp>
      <p:sp>
        <p:nvSpPr>
          <p:cNvPr id="23" name="Rectangle 14"/>
          <p:cNvSpPr/>
          <p:nvPr/>
        </p:nvSpPr>
        <p:spPr bwMode="auto">
          <a:xfrm>
            <a:off x="2359663" y="2963605"/>
            <a:ext cx="1075018" cy="1242606"/>
          </a:xfrm>
          <a:prstGeom prst="rect">
            <a:avLst/>
          </a:prstGeom>
          <a:solidFill>
            <a:srgbClr val="92D050"/>
          </a:solidFill>
          <a:ln>
            <a:solidFill>
              <a:schemeClr val="accent3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 eaLnBrk="1" hangingPunct="1"/>
            <a:r>
              <a:rPr lang="en-US" altLang="en-US" sz="1200" b="1" dirty="0" smtClean="0">
                <a:solidFill>
                  <a:prstClr val="black"/>
                </a:solidFill>
              </a:rPr>
              <a:t>Funded Agency Channel</a:t>
            </a:r>
            <a:endParaRPr lang="en-US" altLang="en-US" sz="1200" b="1" dirty="0">
              <a:solidFill>
                <a:prstClr val="black"/>
              </a:solidFill>
            </a:endParaRPr>
          </a:p>
          <a:p>
            <a:pPr algn="ctr" defTabSz="914400" eaLnBrk="1" hangingPunct="1"/>
            <a:r>
              <a:rPr lang="en-US" altLang="en-US" sz="1100" dirty="0" err="1">
                <a:solidFill>
                  <a:prstClr val="black"/>
                </a:solidFill>
              </a:rPr>
              <a:t>eBusiness</a:t>
            </a:r>
            <a:r>
              <a:rPr lang="en-US" altLang="en-US" sz="1100" dirty="0">
                <a:solidFill>
                  <a:prstClr val="black"/>
                </a:solidFill>
              </a:rPr>
              <a:t> portal</a:t>
            </a:r>
          </a:p>
        </p:txBody>
      </p:sp>
      <p:sp>
        <p:nvSpPr>
          <p:cNvPr id="24" name="Rectangle 14"/>
          <p:cNvSpPr/>
          <p:nvPr/>
        </p:nvSpPr>
        <p:spPr bwMode="auto">
          <a:xfrm>
            <a:off x="2380816" y="4598138"/>
            <a:ext cx="1029353" cy="1309999"/>
          </a:xfrm>
          <a:prstGeom prst="rect">
            <a:avLst/>
          </a:prstGeom>
          <a:solidFill>
            <a:srgbClr val="92D050"/>
          </a:solidFill>
          <a:ln>
            <a:solidFill>
              <a:schemeClr val="accent3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 eaLnBrk="1" hangingPunct="1"/>
            <a:r>
              <a:rPr lang="en-US" altLang="en-US" sz="1200" b="1" dirty="0" err="1" smtClean="0">
                <a:solidFill>
                  <a:prstClr val="black"/>
                </a:solidFill>
              </a:rPr>
              <a:t>myGov</a:t>
            </a:r>
            <a:endParaRPr lang="en-US" altLang="en-US" sz="1200" b="1" dirty="0" smtClean="0">
              <a:solidFill>
                <a:prstClr val="black"/>
              </a:solidFill>
            </a:endParaRPr>
          </a:p>
          <a:p>
            <a:pPr algn="ctr" defTabSz="914400" eaLnBrk="1" hangingPunct="1"/>
            <a:r>
              <a:rPr lang="en-US" altLang="en-US" sz="1100" dirty="0" smtClean="0">
                <a:solidFill>
                  <a:prstClr val="black"/>
                </a:solidFill>
              </a:rPr>
              <a:t>Login</a:t>
            </a:r>
            <a:endParaRPr lang="en-US" altLang="en-US" sz="1100" dirty="0">
              <a:solidFill>
                <a:prstClr val="black"/>
              </a:solidFill>
            </a:endParaRPr>
          </a:p>
        </p:txBody>
      </p:sp>
      <p:sp>
        <p:nvSpPr>
          <p:cNvPr id="26" name="Rectangle 14"/>
          <p:cNvSpPr/>
          <p:nvPr/>
        </p:nvSpPr>
        <p:spPr bwMode="auto">
          <a:xfrm>
            <a:off x="7341460" y="3239028"/>
            <a:ext cx="1550291" cy="19051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 eaLnBrk="1" hangingPunct="1"/>
            <a:r>
              <a:rPr lang="en-US" altLang="en-US" sz="1600" b="1" dirty="0">
                <a:solidFill>
                  <a:prstClr val="black"/>
                </a:solidFill>
              </a:rPr>
              <a:t>Local DHHS office</a:t>
            </a:r>
          </a:p>
          <a:p>
            <a:pPr algn="ctr" defTabSz="914400" eaLnBrk="1" hangingPunct="1"/>
            <a:endParaRPr lang="en-US" altLang="en-US" sz="1600" b="1" dirty="0">
              <a:solidFill>
                <a:prstClr val="black"/>
              </a:solidFill>
            </a:endParaRPr>
          </a:p>
          <a:p>
            <a:pPr algn="ctr" defTabSz="914400" eaLnBrk="1" hangingPunct="1"/>
            <a:r>
              <a:rPr lang="en-US" altLang="en-US" sz="1200" dirty="0">
                <a:solidFill>
                  <a:prstClr val="black"/>
                </a:solidFill>
              </a:rPr>
              <a:t>Assessing priority applications</a:t>
            </a:r>
          </a:p>
          <a:p>
            <a:pPr algn="ctr" defTabSz="914400" eaLnBrk="1" hangingPunct="1"/>
            <a:r>
              <a:rPr lang="en-US" altLang="en-US" sz="1200" dirty="0">
                <a:solidFill>
                  <a:prstClr val="black"/>
                </a:solidFill>
              </a:rPr>
              <a:t>Process updates and reassessment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6390290" y="4266369"/>
            <a:ext cx="909130" cy="0"/>
          </a:xfrm>
          <a:prstGeom prst="straightConnector1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tailEnd type="arrow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5" idx="2"/>
            <a:endCxn id="25" idx="2"/>
          </p:cNvCxnSpPr>
          <p:nvPr/>
        </p:nvCxnSpPr>
        <p:spPr>
          <a:xfrm>
            <a:off x="5331895" y="6010248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7325" y="4388421"/>
            <a:ext cx="476156" cy="1511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2836" y="2644246"/>
            <a:ext cx="387861" cy="1491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86530" y="2644246"/>
            <a:ext cx="471240" cy="15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cxnSp>
        <p:nvCxnSpPr>
          <p:cNvPr id="47" name="Elbow Connector 46"/>
          <p:cNvCxnSpPr>
            <a:stCxn id="23" idx="3"/>
            <a:endCxn id="25" idx="1"/>
          </p:cNvCxnSpPr>
          <p:nvPr/>
        </p:nvCxnSpPr>
        <p:spPr>
          <a:xfrm>
            <a:off x="3434681" y="3584908"/>
            <a:ext cx="744226" cy="830527"/>
          </a:xfrm>
          <a:prstGeom prst="bentConnector3">
            <a:avLst/>
          </a:prstGeom>
          <a:ln w="38100">
            <a:tailEnd type="arrow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/>
          <p:nvPr/>
        </p:nvCxnSpPr>
        <p:spPr>
          <a:xfrm flipV="1">
            <a:off x="3410169" y="4695172"/>
            <a:ext cx="768738" cy="567764"/>
          </a:xfrm>
          <a:prstGeom prst="bentConnector3">
            <a:avLst/>
          </a:prstGeom>
          <a:ln w="38100">
            <a:tailEnd type="arrow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076401" y="3648770"/>
            <a:ext cx="268260" cy="0"/>
          </a:xfrm>
          <a:prstGeom prst="straightConnector1">
            <a:avLst/>
          </a:prstGeom>
          <a:ln w="38100">
            <a:tailEnd type="arrow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097421" y="5363802"/>
            <a:ext cx="262598" cy="0"/>
          </a:xfrm>
          <a:prstGeom prst="straightConnector1">
            <a:avLst/>
          </a:prstGeom>
          <a:ln w="38100">
            <a:tailEnd type="arrow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98410" y="1467838"/>
            <a:ext cx="86455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200" dirty="0" smtClean="0">
                <a:solidFill>
                  <a:srgbClr val="15354D"/>
                </a:solidFill>
                <a:latin typeface="+mn-lt"/>
                <a:ea typeface="ＭＳ Ｐゴシック" charset="0"/>
                <a:cs typeface="ＭＳ Ｐゴシック" charset="0"/>
              </a:rPr>
              <a:t>Either </a:t>
            </a:r>
            <a:r>
              <a:rPr lang="en-AU" sz="2200" dirty="0">
                <a:solidFill>
                  <a:srgbClr val="15354D"/>
                </a:solidFill>
                <a:latin typeface="+mn-lt"/>
                <a:ea typeface="ＭＳ Ｐゴシック" charset="0"/>
                <a:cs typeface="ＭＳ Ｐゴシック" charset="0"/>
              </a:rPr>
              <a:t>the client or a support agency can submit the online </a:t>
            </a:r>
            <a:r>
              <a:rPr lang="en-AU" sz="2200" dirty="0" smtClean="0">
                <a:solidFill>
                  <a:srgbClr val="15354D"/>
                </a:solidFill>
                <a:latin typeface="+mn-lt"/>
                <a:ea typeface="ＭＳ Ｐゴシック" charset="0"/>
                <a:cs typeface="ＭＳ Ｐゴシック" charset="0"/>
              </a:rPr>
              <a:t>form</a:t>
            </a:r>
            <a:endParaRPr lang="en-AU" sz="2200" dirty="0">
              <a:solidFill>
                <a:srgbClr val="15354D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5" name="Rectangle 14"/>
          <p:cNvSpPr/>
          <p:nvPr/>
        </p:nvSpPr>
        <p:spPr bwMode="auto">
          <a:xfrm>
            <a:off x="4178907" y="2820622"/>
            <a:ext cx="2305976" cy="31896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 eaLnBrk="1" hangingPunct="1"/>
            <a:endParaRPr lang="en-US" altLang="en-US" sz="1600" b="1" dirty="0" smtClean="0">
              <a:solidFill>
                <a:prstClr val="black"/>
              </a:solidFill>
            </a:endParaRPr>
          </a:p>
          <a:p>
            <a:pPr algn="ctr" defTabSz="914400" eaLnBrk="1" hangingPunct="1"/>
            <a:r>
              <a:rPr lang="en-US" altLang="en-US" sz="1600" b="1" dirty="0" smtClean="0">
                <a:solidFill>
                  <a:prstClr val="black"/>
                </a:solidFill>
              </a:rPr>
              <a:t>Housing </a:t>
            </a:r>
            <a:r>
              <a:rPr lang="en-US" altLang="en-US" sz="1600" b="1" dirty="0">
                <a:solidFill>
                  <a:prstClr val="black"/>
                </a:solidFill>
              </a:rPr>
              <a:t>Call Centre</a:t>
            </a:r>
          </a:p>
          <a:p>
            <a:pPr algn="ctr" defTabSz="914400" eaLnBrk="1" hangingPunct="1"/>
            <a:endParaRPr lang="en-US" altLang="en-US" sz="1600" b="1" dirty="0">
              <a:solidFill>
                <a:prstClr val="black"/>
              </a:solidFill>
            </a:endParaRPr>
          </a:p>
          <a:p>
            <a:pPr algn="ctr" defTabSz="914400" eaLnBrk="1" hangingPunct="1"/>
            <a:r>
              <a:rPr lang="en-US" altLang="en-US" sz="1400" dirty="0">
                <a:solidFill>
                  <a:prstClr val="black"/>
                </a:solidFill>
              </a:rPr>
              <a:t>Proposed data input timelines:</a:t>
            </a:r>
          </a:p>
          <a:p>
            <a:pPr algn="ctr" defTabSz="914400" eaLnBrk="1" hangingPunct="1"/>
            <a:endParaRPr lang="en-US" altLang="en-US" sz="1600" b="1" dirty="0">
              <a:solidFill>
                <a:prstClr val="black"/>
              </a:solidFill>
            </a:endParaRPr>
          </a:p>
          <a:p>
            <a:pPr algn="ctr" defTabSz="914400" eaLnBrk="1" hangingPunct="1"/>
            <a:r>
              <a:rPr lang="en-US" altLang="en-US" sz="1200" dirty="0">
                <a:solidFill>
                  <a:prstClr val="black"/>
                </a:solidFill>
              </a:rPr>
              <a:t>Priority transfer is 24 hours</a:t>
            </a:r>
          </a:p>
          <a:p>
            <a:pPr algn="ctr" defTabSz="914400" eaLnBrk="1" hangingPunct="1"/>
            <a:r>
              <a:rPr lang="en-US" altLang="en-US" sz="1200" dirty="0">
                <a:solidFill>
                  <a:prstClr val="black"/>
                </a:solidFill>
              </a:rPr>
              <a:t>Priority is 3 days</a:t>
            </a:r>
          </a:p>
          <a:p>
            <a:pPr algn="ctr" defTabSz="914400" eaLnBrk="1" hangingPunct="1"/>
            <a:r>
              <a:rPr lang="en-US" altLang="en-US" sz="1200" dirty="0">
                <a:solidFill>
                  <a:prstClr val="black"/>
                </a:solidFill>
              </a:rPr>
              <a:t>ROI is 14 days</a:t>
            </a:r>
          </a:p>
          <a:p>
            <a:pPr algn="ctr" defTabSz="914400" eaLnBrk="1" hangingPunct="1"/>
            <a:endParaRPr lang="en-US" altLang="en-US" sz="1600" b="1" dirty="0">
              <a:solidFill>
                <a:prstClr val="black"/>
              </a:solidFill>
            </a:endParaRPr>
          </a:p>
          <a:p>
            <a:pPr algn="ctr" defTabSz="914400" eaLnBrk="1" hangingPunct="1"/>
            <a:r>
              <a:rPr lang="en-US" altLang="en-US" sz="1600" b="1" dirty="0">
                <a:solidFill>
                  <a:prstClr val="black"/>
                </a:solidFill>
              </a:rPr>
              <a:t>HELP line:</a:t>
            </a:r>
          </a:p>
          <a:p>
            <a:pPr algn="ctr" defTabSz="914400" eaLnBrk="1" hangingPunct="1"/>
            <a:endParaRPr lang="en-US" altLang="en-US" sz="1600" b="1" dirty="0">
              <a:solidFill>
                <a:prstClr val="black"/>
              </a:solidFill>
            </a:endParaRPr>
          </a:p>
          <a:p>
            <a:pPr algn="ctr" defTabSz="914400" eaLnBrk="1" hangingPunct="1"/>
            <a:r>
              <a:rPr lang="en-US" altLang="en-US" sz="1600" b="1" dirty="0">
                <a:solidFill>
                  <a:prstClr val="black"/>
                </a:solidFill>
              </a:rPr>
              <a:t>1800 149 361</a:t>
            </a:r>
          </a:p>
          <a:p>
            <a:pPr algn="ctr" defTabSz="914400" eaLnBrk="1" hangingPunct="1"/>
            <a:endParaRPr lang="en-US" altLang="en-US" sz="1600" b="1" dirty="0">
              <a:solidFill>
                <a:prstClr val="black"/>
              </a:solidFill>
            </a:endParaRPr>
          </a:p>
          <a:p>
            <a:pPr algn="ctr" defTabSz="914400" eaLnBrk="1" hangingPunct="1"/>
            <a:endParaRPr lang="en-US" altLang="en-US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6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dirty="0" smtClean="0"/>
              <a:t>Minister’s announcement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603375"/>
            <a:ext cx="8278935" cy="4727575"/>
          </a:xfrm>
        </p:spPr>
        <p:txBody>
          <a:bodyPr/>
          <a:lstStyle/>
          <a:p>
            <a:pPr eaLnBrk="1" hangingPunct="1">
              <a:defRPr/>
            </a:pPr>
            <a:r>
              <a:rPr lang="en-AU" sz="2000" i="1" dirty="0" smtClean="0"/>
              <a:t>“</a:t>
            </a:r>
            <a:r>
              <a:rPr lang="en-AU" sz="2000" i="1" dirty="0"/>
              <a:t>The Victorian Housing Register will mean Victorians will only need to apply once, rather than put their name down with every agency.”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AU" sz="2000" b="0" i="1" dirty="0" smtClean="0"/>
              <a:t>Simplifies </a:t>
            </a:r>
            <a:r>
              <a:rPr lang="en-AU" sz="2000" b="0" i="1" dirty="0"/>
              <a:t>the </a:t>
            </a:r>
            <a:r>
              <a:rPr lang="en-AU" sz="2000" b="0" i="1" dirty="0" smtClean="0"/>
              <a:t>application process.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AU" sz="2000" b="0" i="1" dirty="0"/>
              <a:t>Consolidate all social housing waiting lists into a single place.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AU" sz="2000" b="0" i="1" dirty="0" smtClean="0"/>
              <a:t>Provides </a:t>
            </a:r>
            <a:r>
              <a:rPr lang="en-AU" sz="2000" b="0" i="1" dirty="0"/>
              <a:t>a fair way for households to access a broad range of social housing </a:t>
            </a:r>
            <a:r>
              <a:rPr lang="en-AU" sz="2000" b="0" i="1" dirty="0" smtClean="0"/>
              <a:t>options.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AU" sz="2000" b="0" i="1" dirty="0" smtClean="0"/>
              <a:t>“It </a:t>
            </a:r>
            <a:r>
              <a:rPr lang="en-AU" sz="2000" b="0" i="1" dirty="0"/>
              <a:t>is a true partnership between government, community housing and homelessness sectors to make access to housing easier for </a:t>
            </a:r>
            <a:r>
              <a:rPr lang="en-AU" sz="2000" b="0" i="1" dirty="0" smtClean="0"/>
              <a:t>Victorians.”</a:t>
            </a:r>
          </a:p>
          <a:p>
            <a:pPr eaLnBrk="1" hangingPunct="1">
              <a:defRPr/>
            </a:pPr>
            <a:endParaRPr lang="en-AU" sz="2000" b="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Types of social housing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083" y="1574651"/>
            <a:ext cx="5081095" cy="4604273"/>
          </a:xfr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AU" sz="1800" b="0" i="1" dirty="0"/>
              <a:t>Social housing is rental housing provided by not-for-profit, </a:t>
            </a:r>
            <a:r>
              <a:rPr lang="en-AU" sz="1800" b="0" i="1" dirty="0" smtClean="0"/>
              <a:t>non-government </a:t>
            </a:r>
            <a:r>
              <a:rPr lang="en-AU" sz="1800" b="0" i="1" dirty="0"/>
              <a:t>or government organisations to assist people who are unable to access suitable accommodation in the private rental market</a:t>
            </a:r>
            <a:r>
              <a:rPr lang="en-AU" sz="1800" b="0" i="1" dirty="0" smtClean="0"/>
              <a:t>.</a:t>
            </a:r>
          </a:p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AU" sz="2000" b="0" i="1" dirty="0" smtClean="0">
              <a:solidFill>
                <a:srgbClr val="15354D"/>
              </a:solidFill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AU" sz="2000" b="1" dirty="0" smtClean="0">
                <a:solidFill>
                  <a:srgbClr val="15354D"/>
                </a:solidFill>
              </a:rPr>
              <a:t>Public Housing</a:t>
            </a:r>
          </a:p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600" b="0" dirty="0" smtClean="0">
                <a:solidFill>
                  <a:srgbClr val="15354D"/>
                </a:solidFill>
              </a:rPr>
              <a:t>Approximately 62,000 properties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AU" sz="2000" dirty="0" smtClean="0"/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AU" sz="2000" dirty="0" smtClean="0"/>
              <a:t>Community Housing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AU" sz="1600" b="0" dirty="0" smtClean="0"/>
              <a:t>Approximately 10,500 properties - includes</a:t>
            </a:r>
            <a:endParaRPr lang="en-AU" sz="1600" b="0" dirty="0"/>
          </a:p>
          <a:p>
            <a:pPr marL="800100" lvl="1" indent="-342900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AU" sz="1400" dirty="0">
                <a:solidFill>
                  <a:srgbClr val="15354D"/>
                </a:solidFill>
              </a:rPr>
              <a:t>Aboriginal Housing Victoria</a:t>
            </a:r>
          </a:p>
          <a:p>
            <a:pPr marL="800100" lvl="1" indent="-342900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AU" sz="1400" dirty="0">
                <a:solidFill>
                  <a:srgbClr val="15354D"/>
                </a:solidFill>
              </a:rPr>
              <a:t>Housing Associations</a:t>
            </a:r>
          </a:p>
          <a:p>
            <a:pPr marL="800100" lvl="1" indent="-342900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AU" sz="1400" dirty="0">
                <a:solidFill>
                  <a:srgbClr val="15354D"/>
                </a:solidFill>
              </a:rPr>
              <a:t>Rental housing co-operatives</a:t>
            </a:r>
          </a:p>
          <a:p>
            <a:pPr marL="800100" lvl="1" indent="-342900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AU" sz="1400" dirty="0">
                <a:solidFill>
                  <a:srgbClr val="15354D"/>
                </a:solidFill>
              </a:rPr>
              <a:t>Rooming Houses</a:t>
            </a:r>
          </a:p>
          <a:p>
            <a:pPr marL="800100" lvl="1" indent="-342900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AU" sz="1400" dirty="0">
                <a:solidFill>
                  <a:srgbClr val="15354D"/>
                </a:solidFill>
              </a:rPr>
              <a:t>Specialist community housing organisations</a:t>
            </a:r>
          </a:p>
          <a:p>
            <a:pPr marL="800100" lvl="1" indent="-342900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AU" dirty="0">
              <a:solidFill>
                <a:srgbClr val="15354D"/>
              </a:solidFill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AU" sz="2000" b="1" dirty="0">
              <a:solidFill>
                <a:srgbClr val="15354D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179" y="1472434"/>
            <a:ext cx="3535878" cy="482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25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The </a:t>
            </a:r>
            <a:r>
              <a:rPr lang="en-AU" dirty="0"/>
              <a:t>Victorian Housing Register is a key component to delivering an integrated system</a:t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7849" y="5527589"/>
            <a:ext cx="1498214" cy="61783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34" y="1592252"/>
            <a:ext cx="8240233" cy="469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33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Social Housing reform – Launch sites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619251"/>
            <a:ext cx="8059623" cy="4685856"/>
          </a:xfrm>
        </p:spPr>
        <p:txBody>
          <a:bodyPr/>
          <a:lstStyle/>
          <a:p>
            <a:r>
              <a:rPr lang="en-AU" sz="1600" dirty="0" err="1"/>
              <a:t>Brimbank</a:t>
            </a:r>
            <a:r>
              <a:rPr lang="en-AU" sz="1600" dirty="0"/>
              <a:t> Melton, Hume Moreland and Inner Gippsland </a:t>
            </a:r>
            <a:r>
              <a:rPr lang="en-AU" sz="1600" b="0" dirty="0"/>
              <a:t>are the three sites chosen to launch a new way of working across the homelessness and social housing service </a:t>
            </a:r>
            <a:r>
              <a:rPr lang="en-AU" sz="1600" b="0" dirty="0" smtClean="0"/>
              <a:t>systems.</a:t>
            </a:r>
          </a:p>
          <a:p>
            <a:endParaRPr lang="en-AU" sz="800" dirty="0" smtClean="0"/>
          </a:p>
          <a:p>
            <a:r>
              <a:rPr lang="en-AU" sz="1800" dirty="0" smtClean="0"/>
              <a:t>Objectives</a:t>
            </a:r>
            <a:endParaRPr lang="en-AU" sz="1800" dirty="0"/>
          </a:p>
          <a:p>
            <a:pPr marL="28575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600" b="0" dirty="0" smtClean="0"/>
              <a:t>   Design </a:t>
            </a:r>
            <a:r>
              <a:rPr lang="en-AU" sz="1600" b="0" dirty="0"/>
              <a:t>and test new service approaches that aim to </a:t>
            </a:r>
            <a:endParaRPr lang="en-AU" sz="1600" b="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1600" b="0" dirty="0" smtClean="0"/>
              <a:t>	reduce </a:t>
            </a:r>
            <a:r>
              <a:rPr lang="en-AU" sz="1600" b="0" dirty="0"/>
              <a:t>homelessness; increase choice, including </a:t>
            </a:r>
            <a:endParaRPr lang="en-AU" sz="1600" b="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1600" b="0" dirty="0" smtClean="0"/>
              <a:t>	opportunities </a:t>
            </a:r>
            <a:r>
              <a:rPr lang="en-AU" sz="1600" b="0" dirty="0"/>
              <a:t>in private rental; and maximise links </a:t>
            </a:r>
            <a:endParaRPr lang="en-AU" sz="1600" b="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1600" b="0" dirty="0" smtClean="0"/>
              <a:t>	between </a:t>
            </a:r>
            <a:r>
              <a:rPr lang="en-AU" sz="1600" b="0" dirty="0"/>
              <a:t>homelessness and social housing responses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AU" sz="1600" b="0" dirty="0" smtClean="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600" b="0" dirty="0" smtClean="0"/>
              <a:t>   Integrate </a:t>
            </a:r>
            <a:r>
              <a:rPr lang="en-AU" sz="1600" b="0" dirty="0"/>
              <a:t>homelessness services with social </a:t>
            </a:r>
            <a:r>
              <a:rPr lang="en-AU" sz="1600" b="0" dirty="0" smtClean="0"/>
              <a:t>housing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1600" b="0" dirty="0" smtClean="0"/>
              <a:t>	and </a:t>
            </a:r>
            <a:r>
              <a:rPr lang="en-AU" sz="1600" b="0" dirty="0"/>
              <a:t>broader social </a:t>
            </a:r>
            <a:r>
              <a:rPr lang="en-AU" sz="1600" b="0" dirty="0" smtClean="0"/>
              <a:t>services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AU" sz="1600" b="0" dirty="0" smtClean="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600" b="0" dirty="0" smtClean="0"/>
              <a:t>   Embed </a:t>
            </a:r>
            <a:r>
              <a:rPr lang="en-AU" sz="1600" b="0" dirty="0"/>
              <a:t>an environment and culture of continuous </a:t>
            </a:r>
            <a:endParaRPr lang="en-AU" sz="1600" b="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1600" b="0" dirty="0"/>
              <a:t> </a:t>
            </a:r>
            <a:r>
              <a:rPr lang="en-AU" sz="1600" b="0" dirty="0" smtClean="0"/>
              <a:t>       improvement and </a:t>
            </a:r>
            <a:r>
              <a:rPr lang="en-AU" sz="1600" b="0" dirty="0"/>
              <a:t>innovation</a:t>
            </a:r>
          </a:p>
          <a:p>
            <a:endParaRPr lang="en-AU" sz="1600" b="0" dirty="0" smtClean="0"/>
          </a:p>
          <a:p>
            <a:endParaRPr lang="en-AU" sz="1600" b="0" dirty="0"/>
          </a:p>
          <a:p>
            <a:endParaRPr lang="en-AU" sz="1600" b="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206" y="2647507"/>
            <a:ext cx="2819556" cy="273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650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dirty="0" smtClean="0"/>
              <a:t>Transition </a:t>
            </a:r>
            <a:r>
              <a:rPr lang="en-AU" dirty="0"/>
              <a:t>to the VHR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19548" y="1434191"/>
          <a:ext cx="8552330" cy="4637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5338" y="3814763"/>
            <a:ext cx="1635125" cy="30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AU" sz="1400" b="1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0"/>
                <a:cs typeface="ＭＳ Ｐゴシック" charset="0"/>
              </a:rPr>
              <a:t>August 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70175" y="3813175"/>
            <a:ext cx="16351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A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0"/>
                <a:cs typeface="ＭＳ Ｐゴシック" charset="0"/>
              </a:rPr>
              <a:t>Early </a:t>
            </a:r>
            <a:r>
              <a:rPr lang="en-AU" sz="1400" b="1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0"/>
                <a:cs typeface="ＭＳ Ｐゴシック" charset="0"/>
              </a:rPr>
              <a:t>2017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04013" y="3841750"/>
            <a:ext cx="16351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A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0"/>
                <a:cs typeface="ＭＳ Ｐゴシック" charset="0"/>
              </a:rPr>
              <a:t>Mid </a:t>
            </a:r>
            <a:r>
              <a:rPr lang="en-AU" sz="1400" b="1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0"/>
                <a:cs typeface="ＭＳ Ｐゴシック" charset="0"/>
              </a:rPr>
              <a:t>2017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344613" y="2689225"/>
            <a:ext cx="0" cy="5699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271838" y="4121150"/>
            <a:ext cx="0" cy="9350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240338" y="2689225"/>
            <a:ext cx="0" cy="5699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199313" y="4121150"/>
            <a:ext cx="0" cy="9366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826" name="Rectangle 12"/>
          <p:cNvSpPr>
            <a:spLocks noChangeArrowheads="1"/>
          </p:cNvSpPr>
          <p:nvPr/>
        </p:nvSpPr>
        <p:spPr bwMode="auto">
          <a:xfrm>
            <a:off x="369888" y="1492250"/>
            <a:ext cx="51879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AU" sz="2000" b="1">
                <a:solidFill>
                  <a:srgbClr val="15354D"/>
                </a:solidFill>
              </a:rPr>
              <a:t>The Victorian Housing Register: Timeline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dirty="0"/>
              <a:t>Structure of the Victorian Housing Register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539750" y="1619250"/>
            <a:ext cx="8059738" cy="4668838"/>
          </a:xfrm>
        </p:spPr>
        <p:txBody>
          <a:bodyPr/>
          <a:lstStyle/>
          <a:p>
            <a:pPr eaLnBrk="1" hangingPunct="1"/>
            <a:endParaRPr lang="en-AU" smtClean="0">
              <a:ea typeface="ＭＳ Ｐゴシック"/>
              <a:cs typeface="ＭＳ Ｐゴシック"/>
            </a:endParaRPr>
          </a:p>
        </p:txBody>
      </p:sp>
      <p:grpSp>
        <p:nvGrpSpPr>
          <p:cNvPr id="36867" name="Group 4"/>
          <p:cNvGrpSpPr>
            <a:grpSpLocks/>
          </p:cNvGrpSpPr>
          <p:nvPr/>
        </p:nvGrpSpPr>
        <p:grpSpPr bwMode="auto">
          <a:xfrm>
            <a:off x="0" y="1441450"/>
            <a:ext cx="9075738" cy="4846638"/>
            <a:chOff x="1" y="1441621"/>
            <a:chExt cx="9075738" cy="4846442"/>
          </a:xfrm>
        </p:grpSpPr>
        <p:pic>
          <p:nvPicPr>
            <p:cNvPr id="3686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" y="1441621"/>
              <a:ext cx="9075738" cy="4846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69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15508" y="2350043"/>
              <a:ext cx="4577716" cy="208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dirty="0"/>
              <a:t>Structure of the Victorian Housing </a:t>
            </a:r>
            <a:r>
              <a:rPr lang="en-AU" dirty="0" smtClean="0"/>
              <a:t>Register: Access </a:t>
            </a:r>
            <a:r>
              <a:rPr lang="en-AU" dirty="0" smtClean="0"/>
              <a:t>under </a:t>
            </a:r>
            <a:r>
              <a:rPr lang="en-AU" dirty="0" smtClean="0"/>
              <a:t>Supported Housing Priority Category</a:t>
            </a:r>
            <a:endParaRPr lang="en-AU" dirty="0"/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539750" y="1619250"/>
            <a:ext cx="8059738" cy="4668838"/>
          </a:xfrm>
        </p:spPr>
        <p:txBody>
          <a:bodyPr/>
          <a:lstStyle/>
          <a:p>
            <a:r>
              <a:rPr lang="en-AU" sz="1600" dirty="0" smtClean="0"/>
              <a:t>Require </a:t>
            </a:r>
            <a:r>
              <a:rPr lang="en-AU" sz="1600" dirty="0"/>
              <a:t>significant personal </a:t>
            </a:r>
            <a:r>
              <a:rPr lang="en-AU" sz="1600" dirty="0" smtClean="0"/>
              <a:t>support</a:t>
            </a:r>
            <a:r>
              <a:rPr lang="en-AU" sz="1600" b="0" dirty="0" smtClean="0"/>
              <a:t>, </a:t>
            </a:r>
            <a:r>
              <a:rPr lang="en-AU" sz="1600" b="0" dirty="0"/>
              <a:t>then the options are</a:t>
            </a:r>
            <a:r>
              <a:rPr lang="en-AU" sz="1600" b="0" dirty="0" smtClean="0"/>
              <a:t>:</a:t>
            </a:r>
            <a:endParaRPr lang="en-AU" sz="16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b="0" dirty="0"/>
              <a:t>Acquired brain injury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b="0" dirty="0"/>
              <a:t>Aged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b="0" dirty="0"/>
              <a:t>Children, Youth and Families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b="0" dirty="0"/>
              <a:t>Disability (non NDIS)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b="0" dirty="0"/>
              <a:t>Mental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b="0" dirty="0"/>
              <a:t>National Disability Insurance Scheme (NDIS)</a:t>
            </a:r>
          </a:p>
          <a:p>
            <a:r>
              <a:rPr lang="en-AU" sz="1600" dirty="0" smtClean="0"/>
              <a:t>Require full/major modifications </a:t>
            </a:r>
            <a:endParaRPr lang="en-A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b="0" dirty="0"/>
              <a:t>Major modification required to property (NDIS</a:t>
            </a:r>
            <a:r>
              <a:rPr lang="en-AU" sz="1600" b="0" dirty="0" smtClean="0"/>
              <a:t>) – currently being implemented</a:t>
            </a:r>
            <a:endParaRPr lang="en-AU" sz="16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b="0" dirty="0"/>
              <a:t>Major modification required to property (Other</a:t>
            </a:r>
            <a:r>
              <a:rPr lang="en-AU" sz="1600" b="0" dirty="0" smtClean="0"/>
              <a:t>)</a:t>
            </a:r>
            <a:endParaRPr lang="en-AU" sz="16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Key </a:t>
            </a:r>
            <a:r>
              <a:rPr lang="en-AU" dirty="0"/>
              <a:t>Sector Roles</a:t>
            </a:r>
            <a:endParaRPr lang="en-AU" dirty="0">
              <a:effectLst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654478"/>
              </p:ext>
            </p:extLst>
          </p:nvPr>
        </p:nvGraphicFramePr>
        <p:xfrm>
          <a:off x="714553" y="1659613"/>
          <a:ext cx="3646431" cy="443943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46431"/>
              </a:tblGrid>
              <a:tr h="848503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Support &amp; Transitional</a:t>
                      </a:r>
                    </a:p>
                    <a:p>
                      <a:pPr algn="ctr"/>
                      <a:r>
                        <a:rPr lang="en-AU" dirty="0" smtClean="0"/>
                        <a:t>Housing</a:t>
                      </a:r>
                      <a:r>
                        <a:rPr lang="en-AU" baseline="0" dirty="0" smtClean="0"/>
                        <a:t> Providers</a:t>
                      </a:r>
                      <a:endParaRPr lang="en-AU" dirty="0"/>
                    </a:p>
                  </a:txBody>
                  <a:tcPr anchor="ctr"/>
                </a:tc>
              </a:tr>
              <a:tr h="35909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600" dirty="0" smtClean="0"/>
                        <a:t>Support workers</a:t>
                      </a:r>
                      <a:r>
                        <a:rPr lang="en-AU" sz="1600" baseline="0" dirty="0" smtClean="0"/>
                        <a:t> r</a:t>
                      </a:r>
                      <a:r>
                        <a:rPr lang="en-AU" sz="1600" dirty="0" smtClean="0"/>
                        <a:t>etain</a:t>
                      </a:r>
                      <a:r>
                        <a:rPr lang="en-AU" sz="1600" baseline="0" dirty="0" smtClean="0"/>
                        <a:t> role of lodging “Homeless with Support”  &amp; “Supported Housing” priority segments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AU" sz="16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600" baseline="0" dirty="0" smtClean="0"/>
                        <a:t>Provide a short succinct summary of what is needed to ensure the tenancy can be sustained.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AU" sz="16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600" baseline="0" dirty="0" smtClean="0"/>
                        <a:t>IAP workers continue to assist with special housing needs applications.</a:t>
                      </a:r>
                      <a:endParaRPr lang="en-AU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266541"/>
              </p:ext>
            </p:extLst>
          </p:nvPr>
        </p:nvGraphicFramePr>
        <p:xfrm>
          <a:off x="4544050" y="1659613"/>
          <a:ext cx="3852604" cy="443943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52604"/>
              </a:tblGrid>
              <a:tr h="865262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Community Housing</a:t>
                      </a:r>
                      <a:r>
                        <a:rPr lang="en-AU" baseline="0" dirty="0" smtClean="0"/>
                        <a:t> Associations</a:t>
                      </a:r>
                      <a:endParaRPr lang="en-AU" dirty="0"/>
                    </a:p>
                  </a:txBody>
                  <a:tcPr anchor="ctr"/>
                </a:tc>
              </a:tr>
              <a:tr h="357417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600" dirty="0" smtClean="0"/>
                        <a:t>Assessing and lodging application on-line for property redevelopment &amp; related transfers,</a:t>
                      </a:r>
                      <a:r>
                        <a:rPr lang="en-AU" sz="1600" baseline="0" dirty="0" smtClean="0"/>
                        <a:t> as well as limited other applications, for example nomination rights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AU" sz="16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600" dirty="0" smtClean="0"/>
                        <a:t>Where</a:t>
                      </a:r>
                      <a:r>
                        <a:rPr lang="en-AU" sz="1600" baseline="0" dirty="0" smtClean="0"/>
                        <a:t> appropriate, assisting people approaching  their organisation by assessing and lodging application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AU" sz="16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600" baseline="0" dirty="0" smtClean="0"/>
                        <a:t>Option to assess application for DHHS processing</a:t>
                      </a:r>
                      <a:endParaRPr lang="en-A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90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05013_B_VHR_powerpoint_template">
  <a:themeElements>
    <a:clrScheme name="Custom 4">
      <a:dk1>
        <a:sysClr val="windowText" lastClr="000000"/>
      </a:dk1>
      <a:lt1>
        <a:sysClr val="window" lastClr="FFFFFF"/>
      </a:lt1>
      <a:dk2>
        <a:srgbClr val="1535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DHHS Presentation 01 Navy 2765 for Office 2007 and 2010.pot [Compatibility Mode]" id="{796555A5-8A9F-47B3-9C94-F75B057812D8}" vid="{3CB3FD50-890E-4089-8A5F-15167EE3963A}"/>
    </a:ext>
  </a:extLst>
</a:theme>
</file>

<file path=ppt/theme/theme2.xml><?xml version="1.0" encoding="utf-8"?>
<a:theme xmlns:a="http://schemas.openxmlformats.org/drawingml/2006/main" name="1_1605013_B_VHR_powerpoint_template">
  <a:themeElements>
    <a:clrScheme name="Custom 4">
      <a:dk1>
        <a:sysClr val="windowText" lastClr="000000"/>
      </a:dk1>
      <a:lt1>
        <a:sysClr val="window" lastClr="FFFFFF"/>
      </a:lt1>
      <a:dk2>
        <a:srgbClr val="1535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DHHS Presentation 01 Navy 2765 for Office 2007 and 2010.pot [Compatibility Mode]" id="{796555A5-8A9F-47B3-9C94-F75B057812D8}" vid="{3CB3FD50-890E-4089-8A5F-15167EE3963A}"/>
    </a:ext>
  </a:extLst>
</a:theme>
</file>

<file path=ppt/theme/theme3.xml><?xml version="1.0" encoding="utf-8"?>
<a:theme xmlns:a="http://schemas.openxmlformats.org/drawingml/2006/main" name="6_1605013_B_VHR_powerpoint_template">
  <a:themeElements>
    <a:clrScheme name="Custom 4">
      <a:dk1>
        <a:sysClr val="windowText" lastClr="000000"/>
      </a:dk1>
      <a:lt1>
        <a:sysClr val="window" lastClr="FFFFFF"/>
      </a:lt1>
      <a:dk2>
        <a:srgbClr val="1535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DHHS Presentation 01 Navy 2765 for Office 2007 and 2010.pot [Compatibility Mode]" id="{796555A5-8A9F-47B3-9C94-F75B057812D8}" vid="{3CB3FD50-890E-4089-8A5F-15167EE3963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1605013_B_VHR_powerpoint_template</Template>
  <TotalTime>6448</TotalTime>
  <Words>675</Words>
  <Application>Microsoft Office PowerPoint</Application>
  <PresentationFormat>On-screen Show (4:3)</PresentationFormat>
  <Paragraphs>164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1605013_B_VHR_powerpoint_template</vt:lpstr>
      <vt:lpstr>1_1605013_B_VHR_powerpoint_template</vt:lpstr>
      <vt:lpstr>6_1605013_B_VHR_powerpoint_template</vt:lpstr>
      <vt:lpstr>Victorian Housing Register </vt:lpstr>
      <vt:lpstr>Minister’s announcement</vt:lpstr>
      <vt:lpstr>Types of social housing</vt:lpstr>
      <vt:lpstr> The Victorian Housing Register is a key component to delivering an integrated system </vt:lpstr>
      <vt:lpstr>Social Housing reform – Launch sites</vt:lpstr>
      <vt:lpstr>Transition to the VHR</vt:lpstr>
      <vt:lpstr>Structure of the Victorian Housing Register</vt:lpstr>
      <vt:lpstr>Structure of the Victorian Housing Register: Access under Supported Housing Priority Category</vt:lpstr>
      <vt:lpstr>Key Sector Roles</vt:lpstr>
      <vt:lpstr> Key Department Roles </vt:lpstr>
      <vt:lpstr>Application Forms</vt:lpstr>
      <vt:lpstr>Paper application forms</vt:lpstr>
      <vt:lpstr>Online application pathway</vt:lpstr>
    </vt:vector>
  </TitlesOfParts>
  <Company>Department of Human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(32pt)</dc:title>
  <dc:creator>Caitlyn Sherriff</dc:creator>
  <cp:lastModifiedBy>Tony Newman</cp:lastModifiedBy>
  <cp:revision>476</cp:revision>
  <cp:lastPrinted>2016-11-14T23:52:46Z</cp:lastPrinted>
  <dcterms:created xsi:type="dcterms:W3CDTF">2016-06-02T05:47:55Z</dcterms:created>
  <dcterms:modified xsi:type="dcterms:W3CDTF">2016-11-15T00:09:09Z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