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256" r:id="rId2"/>
    <p:sldId id="363" r:id="rId3"/>
    <p:sldId id="340" r:id="rId4"/>
    <p:sldId id="341" r:id="rId5"/>
    <p:sldId id="320" r:id="rId6"/>
    <p:sldId id="327" r:id="rId7"/>
    <p:sldId id="328" r:id="rId8"/>
    <p:sldId id="329" r:id="rId9"/>
    <p:sldId id="361" r:id="rId10"/>
    <p:sldId id="337" r:id="rId11"/>
    <p:sldId id="356" r:id="rId12"/>
    <p:sldId id="364" r:id="rId13"/>
    <p:sldId id="358" r:id="rId14"/>
    <p:sldId id="359" r:id="rId15"/>
    <p:sldId id="365" r:id="rId16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F502C5F-1A13-49E3-A56B-5BE423136A30}">
          <p14:sldIdLst>
            <p14:sldId id="256"/>
          </p14:sldIdLst>
        </p14:section>
        <p14:section name="Untitled Section" id="{49D02F65-E498-41DA-8107-5BCD6ACBC937}">
          <p14:sldIdLst>
            <p14:sldId id="363"/>
            <p14:sldId id="340"/>
            <p14:sldId id="341"/>
            <p14:sldId id="320"/>
            <p14:sldId id="327"/>
            <p14:sldId id="328"/>
            <p14:sldId id="329"/>
            <p14:sldId id="361"/>
            <p14:sldId id="337"/>
            <p14:sldId id="356"/>
            <p14:sldId id="364"/>
            <p14:sldId id="358"/>
            <p14:sldId id="359"/>
            <p14:sldId id="3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7912" autoAdjust="0"/>
  </p:normalViewPr>
  <p:slideViewPr>
    <p:cSldViewPr>
      <p:cViewPr varScale="1">
        <p:scale>
          <a:sx n="97" d="100"/>
          <a:sy n="97" d="100"/>
        </p:scale>
        <p:origin x="84" y="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DB00-328F-487A-9A82-D84CE7DE8B37}" type="datetimeFigureOut">
              <a:rPr lang="en-AU" smtClean="0"/>
              <a:t>22/11/2016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9D01A-C4D9-4739-82DF-3C85C2AC40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1836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66601-85D9-4E21-89BF-3CCBE5C9F6C7}" type="datetimeFigureOut">
              <a:rPr lang="en-AU" smtClean="0"/>
              <a:t>22/11/2016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C1A07-8D0D-4867-B72B-9A01DD39E9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0646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C1A07-8D0D-4867-B72B-9A01DD39E968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5787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C1A07-8D0D-4867-B72B-9A01DD39E968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844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C1A07-8D0D-4867-B72B-9A01DD39E968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1259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C1A07-8D0D-4867-B72B-9A01DD39E968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1259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C1A07-8D0D-4867-B72B-9A01DD39E968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1259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C1A07-8D0D-4867-B72B-9A01DD39E968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1259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C1A07-8D0D-4867-B72B-9A01DD39E968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7504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C1A07-8D0D-4867-B72B-9A01DD39E968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2908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75F30-03C0-41ED-8F2E-D153E353436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EE646-3820-4C3E-A3C9-CC030A3FE10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C2D4-A0B1-4FAC-81C9-E08CA6149F01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D54B-A018-4642-8759-D8688F4EC50B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165304"/>
            <a:ext cx="1114623" cy="54946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093990"/>
            <a:ext cx="1457320" cy="7327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AC8A0-A64E-403E-81E3-938C50247CF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5971-7641-4479-A140-92A89BAB6C9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F6798-D2D1-4AAE-A56C-FD55BC75380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030AA-C19D-41EF-B8FC-0801FD244FA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CFD44-7B4A-4CE0-AADB-79D4DDACE718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093990"/>
            <a:ext cx="1327020" cy="6644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093990"/>
            <a:ext cx="1457320" cy="7327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8331-9EA9-47F5-9F47-9FB6EF3CE54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5F01C33-6F3D-4C00-BFCC-D489E0E6AAC1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8902C9-B42F-4BF7-A0C4-E324E1B83204}" type="slidenum">
              <a:rPr lang="en-AU" smtClean="0"/>
              <a:pPr/>
              <a:t>‹#›</a:t>
            </a:fld>
            <a:endParaRPr lang="en-A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ssrv.org.au" TargetMode="External"/><Relationship Id="rId2" Type="http://schemas.openxmlformats.org/officeDocument/2006/relationships/hyperlink" Target="http://www.ssrv.org.a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g"/><Relationship Id="rId5" Type="http://schemas.openxmlformats.org/officeDocument/2006/relationships/image" Target="../media/image13.wmf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wmf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wmf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0"/>
          <p:cNvSpPr txBox="1">
            <a:spLocks noChangeArrowheads="1"/>
          </p:cNvSpPr>
          <p:nvPr/>
        </p:nvSpPr>
        <p:spPr bwMode="auto">
          <a:xfrm>
            <a:off x="539552" y="756444"/>
            <a:ext cx="61420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51" name="Text Box 11"/>
          <p:cNvSpPr txBox="1">
            <a:spLocks noChangeArrowheads="1"/>
          </p:cNvSpPr>
          <p:nvPr/>
        </p:nvSpPr>
        <p:spPr bwMode="auto">
          <a:xfrm>
            <a:off x="879475" y="46672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62341" y="1046162"/>
            <a:ext cx="656604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en-US" sz="4400" i="1" dirty="0">
                <a:latin typeface="+mj-lt"/>
              </a:rPr>
              <a:t>DSP – the Brave New World</a:t>
            </a:r>
            <a:br>
              <a:rPr lang="en-AU" altLang="en-US" sz="4400" i="1" dirty="0">
                <a:latin typeface="+mj-lt"/>
              </a:rPr>
            </a:br>
            <a:r>
              <a:rPr lang="en-AU" altLang="en-US" sz="4400" i="1" dirty="0">
                <a:latin typeface="+mj-lt"/>
              </a:rPr>
              <a:t/>
            </a:r>
            <a:br>
              <a:rPr lang="en-AU" altLang="en-US" sz="4400" i="1" dirty="0">
                <a:latin typeface="+mj-lt"/>
              </a:rPr>
            </a:br>
            <a:endParaRPr lang="en-AU" sz="2800" b="1" i="1" dirty="0">
              <a:latin typeface="+mj-lt"/>
            </a:endParaRPr>
          </a:p>
        </p:txBody>
      </p:sp>
      <p:pic>
        <p:nvPicPr>
          <p:cNvPr id="7" name="Picture 7" descr="brave Nu Worl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0570" y="2564904"/>
            <a:ext cx="1862389" cy="2681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240" y="5733256"/>
            <a:ext cx="1644799" cy="8229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9592" y="1974327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i="1" dirty="0" smtClean="0">
                <a:latin typeface="Comic Sans MS" pitchFamily="66" charset="0"/>
              </a:rPr>
              <a:t>Hurdle 5: ‘Active participation in a program of support’  (POS) </a:t>
            </a:r>
            <a:endParaRPr lang="en-AU" sz="2800" i="1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827" y="1914391"/>
            <a:ext cx="1355812" cy="10083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3" y="3151679"/>
            <a:ext cx="2016224" cy="246352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63688" y="2974639"/>
            <a:ext cx="43924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AU" sz="2400" i="1" dirty="0" smtClean="0">
                <a:latin typeface="Comic Sans MS" panose="030F0702030302020204" pitchFamily="66" charset="0"/>
              </a:rPr>
              <a:t>A requirement if you don’t have 20 points under ‘one’ table (i.e. over two  or more )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AU" sz="2400" i="1" dirty="0" smtClean="0">
                <a:latin typeface="Comic Sans MS" panose="030F0702030302020204" pitchFamily="66" charset="0"/>
              </a:rPr>
              <a:t>Effectively 18 months (out of the last 3 years) usually on NewStart and in a Disability Employment Service program</a:t>
            </a:r>
            <a:endParaRPr lang="en-AU" sz="2400" i="1" dirty="0"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83768" y="1375455"/>
            <a:ext cx="32576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b="1" dirty="0" smtClean="0">
                <a:latin typeface="Comic Sans MS" pitchFamily="66" charset="0"/>
              </a:rPr>
              <a:t>DSP– </a:t>
            </a:r>
            <a:r>
              <a:rPr lang="en-AU" b="1" dirty="0" smtClean="0">
                <a:latin typeface="Comic Sans MS" pitchFamily="66" charset="0"/>
              </a:rPr>
              <a:t>Hurdle 5 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624608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052736"/>
            <a:ext cx="5616624" cy="1099840"/>
          </a:xfrm>
        </p:spPr>
        <p:txBody>
          <a:bodyPr/>
          <a:lstStyle/>
          <a:p>
            <a:r>
              <a:rPr lang="en-AU" altLang="en-US" sz="3200" i="1" dirty="0" smtClean="0">
                <a:latin typeface="Comic Sans MS" pitchFamily="66" charset="0"/>
              </a:rPr>
              <a:t>Other DSP 2012 </a:t>
            </a:r>
            <a:r>
              <a:rPr lang="en-AU" altLang="en-US" sz="3200" i="1" dirty="0">
                <a:latin typeface="Comic Sans MS" pitchFamily="66" charset="0"/>
              </a:rPr>
              <a:t>Changes 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9926" y="2348880"/>
            <a:ext cx="6203032" cy="3509744"/>
          </a:xfrm>
        </p:spPr>
        <p:txBody>
          <a:bodyPr/>
          <a:lstStyle/>
          <a:p>
            <a:r>
              <a:rPr lang="en-AU" altLang="en-US" sz="2800" i="1" dirty="0" smtClean="0">
                <a:latin typeface="Comic Sans MS" pitchFamily="66" charset="0"/>
              </a:rPr>
              <a:t>‘Morbidity’ of </a:t>
            </a:r>
            <a:r>
              <a:rPr lang="en-AU" altLang="en-US" sz="2800" i="1" dirty="0">
                <a:latin typeface="Comic Sans MS" pitchFamily="66" charset="0"/>
              </a:rPr>
              <a:t>Table 21</a:t>
            </a:r>
          </a:p>
          <a:p>
            <a:r>
              <a:rPr lang="en-AU" altLang="en-US" sz="2800" i="1" dirty="0">
                <a:latin typeface="Comic Sans MS" pitchFamily="66" charset="0"/>
              </a:rPr>
              <a:t>CFS</a:t>
            </a:r>
          </a:p>
          <a:p>
            <a:r>
              <a:rPr lang="en-AU" altLang="en-US" sz="2800" i="1" dirty="0">
                <a:latin typeface="Comic Sans MS" pitchFamily="66" charset="0"/>
              </a:rPr>
              <a:t>Morbidity </a:t>
            </a:r>
          </a:p>
        </p:txBody>
      </p:sp>
      <p:pic>
        <p:nvPicPr>
          <p:cNvPr id="88068" name="Picture 4" descr="Grav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67000"/>
            <a:ext cx="2857500" cy="245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150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78496" y="899175"/>
            <a:ext cx="5987008" cy="1143000"/>
          </a:xfrm>
        </p:spPr>
        <p:txBody>
          <a:bodyPr/>
          <a:lstStyle/>
          <a:p>
            <a:r>
              <a:rPr lang="en-AU" altLang="en-US" sz="3200" i="1" dirty="0">
                <a:latin typeface="Comic Sans MS" pitchFamily="66" charset="0"/>
              </a:rPr>
              <a:t>DSP </a:t>
            </a:r>
            <a:r>
              <a:rPr lang="en-AU" altLang="en-US" sz="3200" i="1" dirty="0" smtClean="0">
                <a:latin typeface="Comic Sans MS" pitchFamily="66" charset="0"/>
              </a:rPr>
              <a:t>2012 </a:t>
            </a:r>
            <a:r>
              <a:rPr lang="en-AU" altLang="en-US" sz="3200" i="1" dirty="0">
                <a:latin typeface="Comic Sans MS" pitchFamily="66" charset="0"/>
              </a:rPr>
              <a:t>Changes – Practical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204864"/>
            <a:ext cx="6923112" cy="4085808"/>
          </a:xfrm>
        </p:spPr>
        <p:txBody>
          <a:bodyPr/>
          <a:lstStyle/>
          <a:p>
            <a:r>
              <a:rPr lang="en-AU" altLang="en-US" sz="2800" b="1" i="1" u="sng" dirty="0" smtClean="0">
                <a:latin typeface="Comic Sans MS" pitchFamily="66" charset="0"/>
              </a:rPr>
              <a:t>Much</a:t>
            </a:r>
            <a:r>
              <a:rPr lang="en-AU" altLang="en-US" sz="2800" i="1" dirty="0" smtClean="0">
                <a:latin typeface="Comic Sans MS" pitchFamily="66" charset="0"/>
              </a:rPr>
              <a:t> harder tables  - effectively if you qualified under the old tables, your chances or re-</a:t>
            </a:r>
            <a:r>
              <a:rPr lang="en-AU" altLang="en-US" sz="2800" i="1" dirty="0" err="1" smtClean="0">
                <a:latin typeface="Comic Sans MS" pitchFamily="66" charset="0"/>
              </a:rPr>
              <a:t>qualifing</a:t>
            </a:r>
            <a:r>
              <a:rPr lang="en-AU" altLang="en-US" sz="2800" i="1" dirty="0" smtClean="0">
                <a:latin typeface="Comic Sans MS" pitchFamily="66" charset="0"/>
              </a:rPr>
              <a:t> are very small </a:t>
            </a:r>
            <a:endParaRPr lang="en-AU" altLang="en-US" sz="2800" b="1" i="1" u="sng" dirty="0">
              <a:latin typeface="Comic Sans MS" pitchFamily="66" charset="0"/>
            </a:endParaRPr>
          </a:p>
          <a:p>
            <a:r>
              <a:rPr lang="en-AU" altLang="en-US" sz="2800" i="1" dirty="0" smtClean="0">
                <a:latin typeface="Comic Sans MS" pitchFamily="66" charset="0"/>
              </a:rPr>
              <a:t>‘ Work –related affects                                       </a:t>
            </a:r>
            <a:r>
              <a:rPr lang="en-AU" altLang="en-US" sz="2800" i="1" dirty="0">
                <a:latin typeface="Comic Sans MS" pitchFamily="66" charset="0"/>
              </a:rPr>
              <a:t>rather than illness’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494" y="4005064"/>
            <a:ext cx="1545704" cy="154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620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946849" y="908720"/>
            <a:ext cx="6144973" cy="1080120"/>
          </a:xfrm>
        </p:spPr>
        <p:txBody>
          <a:bodyPr/>
          <a:lstStyle/>
          <a:p>
            <a:r>
              <a:rPr lang="en-AU" altLang="en-US" sz="3200" i="1" dirty="0">
                <a:latin typeface="Comic Sans MS" pitchFamily="66" charset="0"/>
              </a:rPr>
              <a:t>DSP </a:t>
            </a:r>
            <a:r>
              <a:rPr lang="en-AU" altLang="en-US" sz="3200" i="1" dirty="0" smtClean="0">
                <a:latin typeface="Comic Sans MS" pitchFamily="66" charset="0"/>
              </a:rPr>
              <a:t>2012 </a:t>
            </a:r>
            <a:r>
              <a:rPr lang="en-AU" altLang="en-US" sz="3200" i="1" dirty="0">
                <a:latin typeface="Comic Sans MS" pitchFamily="66" charset="0"/>
              </a:rPr>
              <a:t>Changes – Under 35s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2201863"/>
            <a:ext cx="5334000" cy="4114800"/>
          </a:xfrm>
        </p:spPr>
        <p:txBody>
          <a:bodyPr/>
          <a:lstStyle/>
          <a:p>
            <a:r>
              <a:rPr lang="en-AU" altLang="en-US" sz="2800" i="1" dirty="0">
                <a:latin typeface="Comic Sans MS" pitchFamily="66" charset="0"/>
              </a:rPr>
              <a:t>Real target</a:t>
            </a:r>
          </a:p>
          <a:p>
            <a:r>
              <a:rPr lang="en-AU" altLang="en-US" sz="2800" i="1" dirty="0">
                <a:latin typeface="Comic Sans MS" pitchFamily="66" charset="0"/>
              </a:rPr>
              <a:t>Have to ‘prove’ you’ve spent</a:t>
            </a:r>
          </a:p>
          <a:p>
            <a:pPr>
              <a:buFontTx/>
              <a:buNone/>
            </a:pPr>
            <a:r>
              <a:rPr lang="en-AU" altLang="en-US" sz="2800" i="1" dirty="0">
                <a:latin typeface="Comic Sans MS" pitchFamily="66" charset="0"/>
              </a:rPr>
              <a:t>		18 months attempting to </a:t>
            </a:r>
          </a:p>
          <a:p>
            <a:pPr>
              <a:buFontTx/>
              <a:buNone/>
            </a:pPr>
            <a:r>
              <a:rPr lang="en-AU" altLang="en-US" sz="2800" i="1" dirty="0">
                <a:latin typeface="Comic Sans MS" pitchFamily="66" charset="0"/>
              </a:rPr>
              <a:t>		find work prior to going</a:t>
            </a:r>
          </a:p>
          <a:p>
            <a:pPr>
              <a:buFontTx/>
              <a:buNone/>
            </a:pPr>
            <a:r>
              <a:rPr lang="en-AU" altLang="en-US" sz="2800" i="1" dirty="0">
                <a:latin typeface="Comic Sans MS" pitchFamily="66" charset="0"/>
              </a:rPr>
              <a:t>		on DSP</a:t>
            </a:r>
          </a:p>
          <a:p>
            <a:r>
              <a:rPr lang="en-AU" altLang="en-US" sz="2800" i="1" dirty="0">
                <a:latin typeface="Comic Sans MS" pitchFamily="66" charset="0"/>
              </a:rPr>
              <a:t>Not intended (we believe) to</a:t>
            </a:r>
          </a:p>
          <a:p>
            <a:pPr>
              <a:buFontTx/>
              <a:buNone/>
            </a:pPr>
            <a:r>
              <a:rPr lang="en-AU" altLang="en-US" sz="2800" i="1" dirty="0">
                <a:latin typeface="Comic Sans MS" pitchFamily="66" charset="0"/>
              </a:rPr>
              <a:t>	affect those who go on @ 16</a:t>
            </a:r>
          </a:p>
          <a:p>
            <a:endParaRPr lang="en-AU" altLang="en-US" sz="2800" i="1" dirty="0">
              <a:latin typeface="Comic Sans MS" pitchFamily="66" charset="0"/>
            </a:endParaRPr>
          </a:p>
        </p:txBody>
      </p:sp>
      <p:pic>
        <p:nvPicPr>
          <p:cNvPr id="90116" name="Picture 4" descr="targe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772816"/>
            <a:ext cx="1511300" cy="1135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7104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4528" y="1619799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i="1" dirty="0" smtClean="0">
                <a:latin typeface="Comic Sans MS" panose="030F0702030302020204" pitchFamily="66" charset="0"/>
              </a:rPr>
              <a:t>Issues for Pre 2012 under 35s &amp; ‘entitlement losers’ </a:t>
            </a:r>
            <a:endParaRPr lang="en-AU" sz="2800" b="1" i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3107412"/>
            <a:ext cx="58326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i="1" dirty="0" smtClean="0">
                <a:latin typeface="Comic Sans MS" panose="030F0702030302020204" pitchFamily="66" charset="0"/>
              </a:rPr>
              <a:t>Assessed under the post 2012 tables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b="1" i="1" u="sng" dirty="0" smtClean="0">
                <a:latin typeface="Comic Sans MS" panose="030F0702030302020204" pitchFamily="66" charset="0"/>
              </a:rPr>
              <a:t>Much</a:t>
            </a:r>
            <a:r>
              <a:rPr lang="en-AU" sz="2400" i="1" dirty="0" smtClean="0">
                <a:latin typeface="Comic Sans MS" panose="030F0702030302020204" pitchFamily="66" charset="0"/>
              </a:rPr>
              <a:t> more difficult to prove entitlement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i="1" dirty="0" smtClean="0">
                <a:latin typeface="Comic Sans MS" panose="030F0702030302020204" pitchFamily="66" charset="0"/>
              </a:rPr>
              <a:t>Our guesstimate is 20% success @ best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i="1" dirty="0" smtClean="0">
                <a:latin typeface="Comic Sans MS" panose="030F0702030302020204" pitchFamily="66" charset="0"/>
              </a:rPr>
              <a:t>Permanent Portability ‘scam’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420888"/>
            <a:ext cx="2038350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713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9935" y="1268760"/>
            <a:ext cx="2984090" cy="1143000"/>
          </a:xfrm>
        </p:spPr>
        <p:txBody>
          <a:bodyPr>
            <a:normAutofit/>
          </a:bodyPr>
          <a:lstStyle/>
          <a:p>
            <a:r>
              <a:rPr lang="en-A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Contacting SSRV </a:t>
            </a:r>
            <a:endParaRPr lang="en-AU" sz="2400" b="1" i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2708920"/>
            <a:ext cx="5688632" cy="3384376"/>
          </a:xfrm>
        </p:spPr>
        <p:txBody>
          <a:bodyPr>
            <a:normAutofit/>
          </a:bodyPr>
          <a:lstStyle/>
          <a:p>
            <a:r>
              <a:rPr lang="en-AU" sz="2000" b="1" i="1" dirty="0" smtClean="0">
                <a:latin typeface="Comic Sans MS" panose="030F0702030302020204" pitchFamily="66" charset="0"/>
              </a:rPr>
              <a:t>Phone 9481 0355 or 1800 094 164 (may change soon) </a:t>
            </a:r>
          </a:p>
          <a:p>
            <a:r>
              <a:rPr lang="en-AU" sz="2000" b="1" i="1" dirty="0" smtClean="0">
                <a:latin typeface="Comic Sans MS" panose="030F0702030302020204" pitchFamily="66" charset="0"/>
                <a:hlinkClick r:id="rId2"/>
              </a:rPr>
              <a:t>www.ssrv.org.au</a:t>
            </a:r>
            <a:r>
              <a:rPr lang="en-AU" sz="2000" b="1" i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AU" sz="2000" b="1" i="1" dirty="0" smtClean="0">
                <a:latin typeface="Comic Sans MS" panose="030F0702030302020204" pitchFamily="66" charset="0"/>
                <a:hlinkClick r:id="rId3"/>
              </a:rPr>
              <a:t>info@ssrv.org.au</a:t>
            </a:r>
            <a:r>
              <a:rPr lang="en-AU" sz="2000" b="1" i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AU" sz="2000" b="1" i="1" dirty="0" smtClean="0">
                <a:latin typeface="Comic Sans MS" panose="030F0702030302020204" pitchFamily="66" charset="0"/>
              </a:rPr>
              <a:t>P O Box 1221 Fitzroy North 3068 (see above) </a:t>
            </a:r>
            <a:endParaRPr lang="en-AU" sz="2000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84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92162" y="1268760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i="1" dirty="0" smtClean="0">
                <a:latin typeface="Comic Sans MS" panose="030F0702030302020204" pitchFamily="66" charset="0"/>
              </a:rPr>
              <a:t>Acknowledgements </a:t>
            </a:r>
            <a:endParaRPr lang="en-AU" sz="2800" b="1" i="1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194109"/>
            <a:ext cx="1828800" cy="12161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98112" y="2386687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i="1" dirty="0" smtClean="0">
                <a:latin typeface="Comic Sans MS" panose="030F0702030302020204" pitchFamily="66" charset="0"/>
              </a:rPr>
              <a:t>Country</a:t>
            </a:r>
          </a:p>
          <a:p>
            <a:r>
              <a:rPr lang="en-AU" sz="2400" i="1" dirty="0" smtClean="0">
                <a:latin typeface="Comic Sans MS" panose="030F0702030302020204" pitchFamily="66" charset="0"/>
              </a:rPr>
              <a:t>[Auntie Di Kerr] </a:t>
            </a:r>
            <a:endParaRPr lang="en-AU" sz="2400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403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475656" y="1196752"/>
            <a:ext cx="5112568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en-US" i="1" dirty="0" smtClean="0"/>
              <a:t>Before we start</a:t>
            </a:r>
            <a:endParaRPr lang="en-AU" altLang="en-US" i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1475656" y="2257168"/>
            <a:ext cx="40324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i="1" dirty="0">
                <a:latin typeface="+mj-lt"/>
              </a:rPr>
              <a:t>Disclaimer(s)</a:t>
            </a:r>
          </a:p>
          <a:p>
            <a:pPr eaLnBrk="1" hangingPunct="1"/>
            <a:r>
              <a:rPr lang="en-US" altLang="en-US" i="1" dirty="0">
                <a:latin typeface="+mj-lt"/>
              </a:rPr>
              <a:t>Sarcasm/</a:t>
            </a:r>
            <a:r>
              <a:rPr lang="en-US" altLang="en-US" i="1" dirty="0" err="1">
                <a:latin typeface="+mj-lt"/>
              </a:rPr>
              <a:t>humour</a:t>
            </a:r>
            <a:r>
              <a:rPr lang="en-US" altLang="en-US" i="1" dirty="0">
                <a:latin typeface="+mj-lt"/>
              </a:rPr>
              <a:t> warning</a:t>
            </a:r>
          </a:p>
          <a:p>
            <a:pPr eaLnBrk="1" hangingPunct="1"/>
            <a:r>
              <a:rPr lang="en-US" altLang="en-US" i="1" dirty="0">
                <a:latin typeface="+mj-lt"/>
              </a:rPr>
              <a:t>Questions/queries</a:t>
            </a:r>
          </a:p>
          <a:p>
            <a:pPr eaLnBrk="1" hangingPunct="1"/>
            <a:r>
              <a:rPr lang="en-US" altLang="en-US" i="1" dirty="0">
                <a:latin typeface="+mj-lt"/>
              </a:rPr>
              <a:t>Presentation style</a:t>
            </a:r>
          </a:p>
          <a:p>
            <a:pPr eaLnBrk="1" hangingPunct="1"/>
            <a:r>
              <a:rPr lang="en-US" altLang="en-US" i="1" dirty="0">
                <a:latin typeface="+mj-lt"/>
              </a:rPr>
              <a:t>Clip Art</a:t>
            </a:r>
          </a:p>
        </p:txBody>
      </p:sp>
      <p:pic>
        <p:nvPicPr>
          <p:cNvPr id="5" name="Picture 4" descr="Adam &amp; Eve Temp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36096" y="1844824"/>
            <a:ext cx="2680367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6838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1276878"/>
            <a:ext cx="61926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altLang="en-US" b="1" i="1" dirty="0">
                <a:latin typeface="+mj-lt"/>
              </a:rPr>
              <a:t>Social Security Rights Victoria Inc</a:t>
            </a:r>
            <a:r>
              <a:rPr lang="en-AU" altLang="en-US" b="1" i="1" dirty="0" smtClean="0">
                <a:latin typeface="+mj-lt"/>
              </a:rPr>
              <a:t>.</a:t>
            </a:r>
            <a:endParaRPr lang="en-AU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31980" y="2060848"/>
            <a:ext cx="6524396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i="1" dirty="0">
                <a:latin typeface="+mj-lt"/>
              </a:rPr>
              <a:t>Previously The Welfare Rights Unit </a:t>
            </a:r>
            <a:r>
              <a:rPr lang="en-US" altLang="en-US" sz="2400" i="1" dirty="0" err="1">
                <a:latin typeface="+mj-lt"/>
              </a:rPr>
              <a:t>Inc</a:t>
            </a:r>
            <a:r>
              <a:rPr lang="en-US" altLang="en-US" sz="2400" i="1" dirty="0">
                <a:latin typeface="+mj-lt"/>
              </a:rPr>
              <a:t> </a:t>
            </a:r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i="1" dirty="0">
                <a:latin typeface="+mj-lt"/>
              </a:rPr>
              <a:t>Founded in 1987 (Changed name 2009) </a:t>
            </a:r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i="1" dirty="0">
                <a:latin typeface="+mj-lt"/>
              </a:rPr>
              <a:t>Specialist CLC </a:t>
            </a:r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i="1" dirty="0">
                <a:latin typeface="+mj-lt"/>
              </a:rPr>
              <a:t>Independent social security advice</a:t>
            </a:r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i="1" dirty="0">
                <a:latin typeface="+mj-lt"/>
              </a:rPr>
              <a:t>Not funded nor linked with Centrelink</a:t>
            </a:r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i="1" dirty="0">
                <a:latin typeface="+mj-lt"/>
              </a:rPr>
              <a:t>Fed </a:t>
            </a:r>
            <a:r>
              <a:rPr lang="en-US" altLang="en-US" sz="2400" i="1" dirty="0" smtClean="0">
                <a:latin typeface="+mj-lt"/>
              </a:rPr>
              <a:t>(70%) </a:t>
            </a:r>
            <a:r>
              <a:rPr lang="en-US" altLang="en-US" sz="2400" i="1" dirty="0">
                <a:latin typeface="+mj-lt"/>
              </a:rPr>
              <a:t>State </a:t>
            </a:r>
            <a:r>
              <a:rPr lang="en-US" altLang="en-US" sz="2400" i="1" dirty="0" smtClean="0">
                <a:latin typeface="+mj-lt"/>
              </a:rPr>
              <a:t>20% </a:t>
            </a:r>
            <a:r>
              <a:rPr lang="en-US" altLang="en-US" sz="2400" i="1" dirty="0">
                <a:latin typeface="+mj-lt"/>
              </a:rPr>
              <a:t>funding</a:t>
            </a:r>
          </a:p>
        </p:txBody>
      </p:sp>
      <p:pic>
        <p:nvPicPr>
          <p:cNvPr id="4" name="Picture 4" descr="bloke on pho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83768" y="4509120"/>
            <a:ext cx="1951062" cy="1728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5750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11"/>
          <p:cNvSpPr txBox="1">
            <a:spLocks noChangeArrowheads="1"/>
          </p:cNvSpPr>
          <p:nvPr/>
        </p:nvSpPr>
        <p:spPr bwMode="auto">
          <a:xfrm>
            <a:off x="879475" y="46672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5617805"/>
            <a:ext cx="792163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18492" y="5617805"/>
            <a:ext cx="808872" cy="865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611560" y="756444"/>
            <a:ext cx="8215804" cy="590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>
              <a:buFont typeface="Arial" pitchFamily="34" charset="0"/>
              <a:buChar char="•"/>
            </a:pPr>
            <a:r>
              <a:rPr lang="en-US" b="1" i="1" dirty="0">
                <a:latin typeface="Comic Sans MS" panose="030F0702030302020204" pitchFamily="66" charset="0"/>
              </a:rPr>
              <a:t>Disability Support Pension </a:t>
            </a:r>
            <a:r>
              <a:rPr lang="en-US" b="1" i="1" dirty="0" smtClean="0">
                <a:latin typeface="Comic Sans MS" panose="030F0702030302020204" pitchFamily="66" charset="0"/>
              </a:rPr>
              <a:t>2012+</a:t>
            </a:r>
            <a:endParaRPr lang="en-AU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584" y="1467028"/>
            <a:ext cx="51845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AU" sz="2400" b="1" i="1" dirty="0" smtClean="0">
                <a:latin typeface="Comic Sans MS" panose="030F0702030302020204" pitchFamily="66" charset="0"/>
              </a:rPr>
              <a:t>Hurdle 1</a:t>
            </a:r>
            <a:r>
              <a:rPr lang="en-AU" sz="2400" i="1" dirty="0" smtClean="0">
                <a:latin typeface="Comic Sans MS" panose="030F0702030302020204" pitchFamily="66" charset="0"/>
              </a:rPr>
              <a:t>:Diagnosed, Treated &amp;Stabilised condition</a:t>
            </a:r>
            <a:endParaRPr lang="en-US" sz="2400" i="1" dirty="0">
              <a:latin typeface="Comic Sans MS" panose="030F0702030302020204" pitchFamily="66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AU" sz="2400" b="1" i="1" dirty="0">
                <a:latin typeface="Comic Sans MS" panose="030F0702030302020204" pitchFamily="66" charset="0"/>
              </a:rPr>
              <a:t>Hurdle </a:t>
            </a:r>
            <a:r>
              <a:rPr lang="en-AU" sz="2400" b="1" i="1" dirty="0" smtClean="0">
                <a:latin typeface="Comic Sans MS" panose="030F0702030302020204" pitchFamily="66" charset="0"/>
              </a:rPr>
              <a:t>2:</a:t>
            </a:r>
            <a:r>
              <a:rPr lang="en-AU" sz="2400" i="1" dirty="0" smtClean="0">
                <a:latin typeface="Comic Sans MS" panose="030F0702030302020204" pitchFamily="66" charset="0"/>
              </a:rPr>
              <a:t>20 </a:t>
            </a:r>
            <a:r>
              <a:rPr lang="en-AU" sz="2400" i="1" dirty="0">
                <a:latin typeface="Comic Sans MS" panose="030F0702030302020204" pitchFamily="66" charset="0"/>
              </a:rPr>
              <a:t>points of impairment </a:t>
            </a:r>
          </a:p>
          <a:p>
            <a:pPr marL="457200" indent="-457200" eaLnBrk="1" hangingPunct="1">
              <a:buFont typeface="Arial" pitchFamily="34" charset="0"/>
              <a:buChar char="•"/>
            </a:pPr>
            <a:r>
              <a:rPr lang="en-AU" sz="2400" b="1" i="1" dirty="0" smtClean="0">
                <a:latin typeface="Comic Sans MS" panose="030F0702030302020204" pitchFamily="66" charset="0"/>
              </a:rPr>
              <a:t>Hurdle 3</a:t>
            </a:r>
            <a:r>
              <a:rPr lang="en-AU" sz="2400" i="1" dirty="0" smtClean="0">
                <a:latin typeface="Comic Sans MS" panose="030F0702030302020204" pitchFamily="66" charset="0"/>
              </a:rPr>
              <a:t>: Continuing </a:t>
            </a:r>
            <a:r>
              <a:rPr lang="en-AU" sz="2400" i="1" dirty="0">
                <a:latin typeface="Comic Sans MS" panose="030F0702030302020204" pitchFamily="66" charset="0"/>
              </a:rPr>
              <a:t>inability to </a:t>
            </a:r>
            <a:r>
              <a:rPr lang="en-AU" sz="2400" i="1" dirty="0" smtClean="0">
                <a:latin typeface="Comic Sans MS" panose="030F0702030302020204" pitchFamily="66" charset="0"/>
              </a:rPr>
              <a:t>work - </a:t>
            </a:r>
            <a:r>
              <a:rPr lang="en-US" sz="2400" i="1" dirty="0" smtClean="0">
                <a:latin typeface="Comic Sans MS" panose="030F0702030302020204" pitchFamily="66" charset="0"/>
              </a:rPr>
              <a:t>’15 </a:t>
            </a:r>
            <a:r>
              <a:rPr lang="en-US" sz="2400" i="1" dirty="0">
                <a:latin typeface="Comic Sans MS" panose="030F0702030302020204" pitchFamily="66" charset="0"/>
              </a:rPr>
              <a:t>hour test</a:t>
            </a:r>
            <a:r>
              <a:rPr lang="en-US" sz="2400" i="1" dirty="0" smtClean="0">
                <a:latin typeface="Comic Sans MS" panose="030F0702030302020204" pitchFamily="66" charset="0"/>
              </a:rPr>
              <a:t>’ (30 pre 10/5/05) </a:t>
            </a:r>
          </a:p>
          <a:p>
            <a:pPr marL="457200" indent="-457200" eaLnBrk="1" hangingPunct="1">
              <a:buFont typeface="Arial" pitchFamily="34" charset="0"/>
              <a:buChar char="•"/>
            </a:pPr>
            <a:r>
              <a:rPr lang="en-US" sz="2400" b="1" i="1" dirty="0" smtClean="0">
                <a:latin typeface="Comic Sans MS" panose="030F0702030302020204" pitchFamily="66" charset="0"/>
              </a:rPr>
              <a:t>Hurdle 4: </a:t>
            </a:r>
            <a:r>
              <a:rPr lang="en-US" sz="2400" i="1" dirty="0" smtClean="0">
                <a:latin typeface="Comic Sans MS" panose="030F0702030302020204" pitchFamily="66" charset="0"/>
              </a:rPr>
              <a:t>2 year rule</a:t>
            </a:r>
            <a:endParaRPr lang="en-US" sz="2400" b="1" i="1" dirty="0" smtClean="0">
              <a:latin typeface="Comic Sans MS" panose="030F0702030302020204" pitchFamily="66" charset="0"/>
            </a:endParaRPr>
          </a:p>
          <a:p>
            <a:pPr marL="457200" indent="-457200" eaLnBrk="1" hangingPunct="1">
              <a:buFont typeface="Arial" pitchFamily="34" charset="0"/>
              <a:buChar char="•"/>
            </a:pPr>
            <a:r>
              <a:rPr lang="en-US" sz="2400" b="1" i="1" dirty="0" smtClean="0">
                <a:latin typeface="Comic Sans MS" panose="030F0702030302020204" pitchFamily="66" charset="0"/>
              </a:rPr>
              <a:t>[Hurdle </a:t>
            </a:r>
            <a:r>
              <a:rPr lang="en-US" sz="2400" b="1" i="1" dirty="0">
                <a:latin typeface="Comic Sans MS" panose="030F0702030302020204" pitchFamily="66" charset="0"/>
              </a:rPr>
              <a:t>5</a:t>
            </a:r>
            <a:r>
              <a:rPr lang="en-US" sz="2400" i="1" dirty="0" smtClean="0">
                <a:latin typeface="Comic Sans MS" panose="030F0702030302020204" pitchFamily="66" charset="0"/>
              </a:rPr>
              <a:t>: Program of Support]</a:t>
            </a:r>
          </a:p>
          <a:p>
            <a:pPr marL="457200" indent="-457200" eaLnBrk="1" hangingPunct="1">
              <a:buFont typeface="Arial" pitchFamily="34" charset="0"/>
              <a:buChar char="•"/>
            </a:pPr>
            <a:r>
              <a:rPr lang="en-US" sz="2400" i="1" dirty="0" smtClean="0">
                <a:latin typeface="Comic Sans MS" panose="030F0702030302020204" pitchFamily="66" charset="0"/>
              </a:rPr>
              <a:t>Need either all 4 or 5 – ¾ doesn’t work..!</a:t>
            </a:r>
            <a:endParaRPr lang="en-US" sz="2400" i="1" dirty="0">
              <a:latin typeface="Comic Sans MS" panose="030F0702030302020204" pitchFamily="66" charset="0"/>
            </a:endParaRPr>
          </a:p>
          <a:p>
            <a:pPr marL="457200" indent="-457200" eaLnBrk="1" hangingPunct="1">
              <a:buFont typeface="Arial" pitchFamily="34" charset="0"/>
              <a:buChar char="•"/>
            </a:pPr>
            <a:r>
              <a:rPr lang="en-US" sz="2400" i="1" dirty="0">
                <a:latin typeface="Comic Sans MS" panose="030F0702030302020204" pitchFamily="66" charset="0"/>
              </a:rPr>
              <a:t>Traffic controller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endParaRPr lang="en-AU" sz="2400" dirty="0">
              <a:latin typeface="Comic Sans MS" panose="030F0702030302020204" pitchFamily="66" charset="0"/>
            </a:endParaRPr>
          </a:p>
        </p:txBody>
      </p:sp>
      <p:pic>
        <p:nvPicPr>
          <p:cNvPr id="13" name="Picture 4" descr="lollypop colou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32475" y="1600200"/>
            <a:ext cx="1670050" cy="198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" name="Picture 5" descr="disability sig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73713" y="3725863"/>
            <a:ext cx="2187575" cy="198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269948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11"/>
          <p:cNvSpPr txBox="1">
            <a:spLocks noChangeArrowheads="1"/>
          </p:cNvSpPr>
          <p:nvPr/>
        </p:nvSpPr>
        <p:spPr bwMode="auto">
          <a:xfrm>
            <a:off x="879475" y="46672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5575" y="874824"/>
            <a:ext cx="7667353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95000"/>
              <a:buFont typeface="Arial" pitchFamily="34" charset="0"/>
              <a:buChar char="•"/>
              <a:defRPr/>
            </a:pPr>
            <a:endParaRPr lang="en-US" sz="2400" dirty="0">
              <a:latin typeface="+mn-lt"/>
            </a:endParaRPr>
          </a:p>
        </p:txBody>
      </p:sp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5617805"/>
            <a:ext cx="792163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18492" y="5617805"/>
            <a:ext cx="808872" cy="865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403649" y="874824"/>
            <a:ext cx="66967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i="1" dirty="0" smtClean="0">
                <a:latin typeface="Comic Sans MS" panose="030F0702030302020204" pitchFamily="66" charset="0"/>
              </a:rPr>
              <a:t>Disability Support Pension – Hurdle 1 </a:t>
            </a:r>
            <a:endParaRPr lang="en-AU" b="1" i="1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87624" y="2112085"/>
            <a:ext cx="5844220" cy="3398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AU" sz="2400" i="1" dirty="0" smtClean="0">
                <a:latin typeface="Comic Sans MS" panose="030F0702030302020204" pitchFamily="66" charset="0"/>
              </a:rPr>
              <a:t>“Diagnosed </a:t>
            </a:r>
            <a:r>
              <a:rPr lang="en-AU" sz="2400" i="1" dirty="0">
                <a:latin typeface="Comic Sans MS" panose="030F0702030302020204" pitchFamily="66" charset="0"/>
              </a:rPr>
              <a:t>Treated &amp; </a:t>
            </a:r>
            <a:r>
              <a:rPr lang="en-AU" sz="2400" i="1" dirty="0" smtClean="0">
                <a:latin typeface="Comic Sans MS" panose="030F0702030302020204" pitchFamily="66" charset="0"/>
              </a:rPr>
              <a:t>Stabilised” </a:t>
            </a:r>
          </a:p>
          <a:p>
            <a:pPr eaLnBrk="1" hangingPunct="1"/>
            <a:r>
              <a:rPr lang="en-AU" sz="2400" i="1" dirty="0" smtClean="0">
                <a:latin typeface="Comic Sans MS" panose="030F0702030302020204" pitchFamily="66" charset="0"/>
              </a:rPr>
              <a:t>All the ‘Allopathic’ interventions !!</a:t>
            </a:r>
          </a:p>
          <a:p>
            <a:pPr eaLnBrk="1" hangingPunct="1"/>
            <a:r>
              <a:rPr lang="en-AU" sz="2400" i="1" dirty="0" smtClean="0">
                <a:latin typeface="Comic Sans MS" panose="030F0702030302020204" pitchFamily="66" charset="0"/>
              </a:rPr>
              <a:t>Determined by </a:t>
            </a:r>
            <a:r>
              <a:rPr lang="en-AU" sz="2400" i="1" dirty="0">
                <a:latin typeface="Comic Sans MS" panose="030F0702030302020204" pitchFamily="66" charset="0"/>
              </a:rPr>
              <a:t>reports from </a:t>
            </a:r>
            <a:endParaRPr lang="en-AU" sz="2400" i="1" dirty="0" smtClean="0">
              <a:latin typeface="Comic Sans MS" panose="030F0702030302020204" pitchFamily="66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AU" sz="2400" i="1" dirty="0" smtClean="0">
                <a:latin typeface="Comic Sans MS" panose="030F0702030302020204" pitchFamily="66" charset="0"/>
              </a:rPr>
              <a:t>Treating specialists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AU" sz="2400" i="1" dirty="0" smtClean="0">
                <a:latin typeface="Comic Sans MS" panose="030F0702030302020204" pitchFamily="66" charset="0"/>
              </a:rPr>
              <a:t> Centrelink (contracted) Job                      Capacity Assessor and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AU" sz="2400" i="1" dirty="0" smtClean="0">
                <a:latin typeface="Comic Sans MS" panose="030F0702030302020204" pitchFamily="66" charset="0"/>
              </a:rPr>
              <a:t>‘Government Contracted Doctor’ – Post 1/7/15 – no ‘Treating Doctor’s Report’ (TDR) forms </a:t>
            </a:r>
            <a:endParaRPr lang="en-AU" sz="2400" i="1" dirty="0">
              <a:latin typeface="Comic Sans MS" panose="030F0702030302020204" pitchFamily="66" charset="0"/>
            </a:endParaRPr>
          </a:p>
        </p:txBody>
      </p:sp>
      <p:pic>
        <p:nvPicPr>
          <p:cNvPr id="11" name="Picture 4" descr="hurdli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588" y="5482672"/>
            <a:ext cx="1451326" cy="125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981" y="1447000"/>
            <a:ext cx="2011680" cy="201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20928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0"/>
          <p:cNvSpPr txBox="1">
            <a:spLocks noChangeArrowheads="1"/>
          </p:cNvSpPr>
          <p:nvPr/>
        </p:nvSpPr>
        <p:spPr bwMode="auto">
          <a:xfrm>
            <a:off x="2335320" y="1163638"/>
            <a:ext cx="3358716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b="1" i="1" dirty="0" smtClean="0">
                <a:latin typeface="Comic Sans MS" panose="030F0702030302020204" pitchFamily="66" charset="0"/>
              </a:rPr>
              <a:t>DSP </a:t>
            </a:r>
            <a:r>
              <a:rPr lang="en-AU" b="1" i="1" dirty="0">
                <a:latin typeface="Comic Sans MS" panose="030F0702030302020204" pitchFamily="66" charset="0"/>
              </a:rPr>
              <a:t>Hurdle </a:t>
            </a:r>
            <a:r>
              <a:rPr lang="en-AU" b="1" i="1" dirty="0" smtClean="0">
                <a:latin typeface="Comic Sans MS" panose="030F0702030302020204" pitchFamily="66" charset="0"/>
              </a:rPr>
              <a:t>- 2</a:t>
            </a:r>
            <a:endParaRPr lang="en-US" b="1" i="1" dirty="0">
              <a:latin typeface="Comic Sans MS" panose="030F0702030302020204" pitchFamily="66" charset="0"/>
            </a:endParaRPr>
          </a:p>
        </p:txBody>
      </p:sp>
      <p:sp>
        <p:nvSpPr>
          <p:cNvPr id="2051" name="Text Box 11"/>
          <p:cNvSpPr txBox="1">
            <a:spLocks noChangeArrowheads="1"/>
          </p:cNvSpPr>
          <p:nvPr/>
        </p:nvSpPr>
        <p:spPr bwMode="auto">
          <a:xfrm>
            <a:off x="909430" y="46672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5617805"/>
            <a:ext cx="792163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18492" y="5617805"/>
            <a:ext cx="808872" cy="865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277787" y="1988967"/>
            <a:ext cx="606021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>
              <a:buFont typeface="Arial" pitchFamily="34" charset="0"/>
              <a:buChar char="•"/>
            </a:pPr>
            <a:r>
              <a:rPr lang="en-AU" sz="2400" i="1" dirty="0">
                <a:latin typeface="Comic Sans MS" panose="030F0702030302020204" pitchFamily="66" charset="0"/>
              </a:rPr>
              <a:t>Impairment </a:t>
            </a:r>
            <a:r>
              <a:rPr lang="en-AU" sz="2400" i="1" dirty="0" smtClean="0">
                <a:latin typeface="Comic Sans MS" panose="030F0702030302020204" pitchFamily="66" charset="0"/>
              </a:rPr>
              <a:t>rating = At least  20 points</a:t>
            </a:r>
          </a:p>
          <a:p>
            <a:pPr marL="457200" indent="-457200" eaLnBrk="1" hangingPunct="1">
              <a:buFont typeface="Arial" pitchFamily="34" charset="0"/>
              <a:buChar char="•"/>
            </a:pPr>
            <a:r>
              <a:rPr lang="en-AU" sz="2400" i="1" dirty="0" smtClean="0">
                <a:latin typeface="Comic Sans MS" panose="030F0702030302020204" pitchFamily="66" charset="0"/>
              </a:rPr>
              <a:t>If 20 points under one table = “severe” impairment </a:t>
            </a:r>
            <a:endParaRPr lang="en-AU" sz="2400" i="1" dirty="0">
              <a:latin typeface="Comic Sans MS" panose="030F0702030302020204" pitchFamily="66" charset="0"/>
            </a:endParaRPr>
          </a:p>
          <a:p>
            <a:pPr marL="457200" indent="-457200" eaLnBrk="1" hangingPunct="1">
              <a:buFont typeface="Arial" pitchFamily="34" charset="0"/>
              <a:buChar char="•"/>
            </a:pPr>
            <a:r>
              <a:rPr lang="en-AU" sz="2400" i="1" dirty="0" smtClean="0">
                <a:latin typeface="Comic Sans MS" panose="030F0702030302020204" pitchFamily="66" charset="0"/>
              </a:rPr>
              <a:t>If at least 20 points across more than one table (e.g. </a:t>
            </a:r>
            <a:r>
              <a:rPr lang="en-AU" sz="2400" i="1" dirty="0">
                <a:latin typeface="Comic Sans MS" panose="030F0702030302020204" pitchFamily="66" charset="0"/>
              </a:rPr>
              <a:t>10 points each</a:t>
            </a:r>
            <a:r>
              <a:rPr lang="en-AU" sz="2400" i="1" dirty="0" smtClean="0">
                <a:latin typeface="Comic Sans MS" panose="030F0702030302020204" pitchFamily="66" charset="0"/>
              </a:rPr>
              <a:t>) also need to “clear” Hurdle 5 – “Program of Support”</a:t>
            </a:r>
          </a:p>
          <a:p>
            <a:pPr eaLnBrk="1" hangingPunct="1"/>
            <a:endParaRPr lang="en-AU" dirty="0" smtClean="0">
              <a:latin typeface="+mj-lt"/>
            </a:endParaRPr>
          </a:p>
          <a:p>
            <a:pPr marL="457200" indent="-457200" eaLnBrk="1" hangingPunct="1">
              <a:buFont typeface="Arial" pitchFamily="34" charset="0"/>
              <a:buChar char="•"/>
            </a:pPr>
            <a:endParaRPr lang="en-AU" dirty="0">
              <a:latin typeface="+mj-lt"/>
            </a:endParaRPr>
          </a:p>
        </p:txBody>
      </p:sp>
      <p:pic>
        <p:nvPicPr>
          <p:cNvPr id="12" name="Picture 4" descr="Hurdl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29" y="973931"/>
            <a:ext cx="1304925" cy="153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41499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0"/>
          <p:cNvSpPr txBox="1">
            <a:spLocks noChangeArrowheads="1"/>
          </p:cNvSpPr>
          <p:nvPr/>
        </p:nvSpPr>
        <p:spPr bwMode="auto">
          <a:xfrm>
            <a:off x="0" y="684213"/>
            <a:ext cx="61420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51" name="Text Box 11"/>
          <p:cNvSpPr txBox="1">
            <a:spLocks noChangeArrowheads="1"/>
          </p:cNvSpPr>
          <p:nvPr/>
        </p:nvSpPr>
        <p:spPr bwMode="auto">
          <a:xfrm>
            <a:off x="879475" y="46672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5617805"/>
            <a:ext cx="792163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18492" y="5617805"/>
            <a:ext cx="808872" cy="865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483768" y="1064280"/>
            <a:ext cx="3877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b="1" i="1" dirty="0">
                <a:latin typeface="Comic Sans MS" pitchFamily="66" charset="0"/>
              </a:rPr>
              <a:t>DSP Hurdle </a:t>
            </a:r>
            <a:r>
              <a:rPr lang="en-AU" b="1" i="1" dirty="0" smtClean="0">
                <a:latin typeface="Comic Sans MS" pitchFamily="66" charset="0"/>
              </a:rPr>
              <a:t>-3</a:t>
            </a:r>
            <a:r>
              <a:rPr lang="en-AU" dirty="0">
                <a:latin typeface="Comic Sans MS" pitchFamily="66" charset="0"/>
              </a:rPr>
              <a:t>	</a:t>
            </a: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1063625" y="1649055"/>
            <a:ext cx="63367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>
              <a:buFont typeface="Arial" pitchFamily="34" charset="0"/>
              <a:buChar char="•"/>
            </a:pPr>
            <a:r>
              <a:rPr lang="en-AU" i="1" dirty="0" smtClean="0">
                <a:latin typeface="Comic Sans MS" panose="030F0702030302020204" pitchFamily="66" charset="0"/>
              </a:rPr>
              <a:t>A ‘continuing inability to work’ – </a:t>
            </a:r>
            <a:r>
              <a:rPr lang="en-AU" i="1" dirty="0">
                <a:latin typeface="Comic Sans MS" panose="030F0702030302020204" pitchFamily="66" charset="0"/>
              </a:rPr>
              <a:t>less than 15 hours per week </a:t>
            </a:r>
            <a:r>
              <a:rPr lang="en-AU" i="1" dirty="0" smtClean="0">
                <a:latin typeface="Comic Sans MS" panose="030F0702030302020204" pitchFamily="66" charset="0"/>
              </a:rPr>
              <a:t> </a:t>
            </a:r>
          </a:p>
          <a:p>
            <a:pPr marL="457200" indent="-457200" eaLnBrk="1" hangingPunct="1">
              <a:buFont typeface="Arial" pitchFamily="34" charset="0"/>
              <a:buChar char="•"/>
            </a:pPr>
            <a:r>
              <a:rPr lang="en-AU" i="1" dirty="0" smtClean="0">
                <a:latin typeface="Comic Sans MS" panose="030F0702030302020204" pitchFamily="66" charset="0"/>
              </a:rPr>
              <a:t>Now significantly related to hurdle 4 – “0-7 now, 8-15 with interventions, 15+ in 24 months” </a:t>
            </a:r>
          </a:p>
          <a:p>
            <a:pPr marL="457200" indent="-457200" eaLnBrk="1" hangingPunct="1">
              <a:buFont typeface="Arial" pitchFamily="34" charset="0"/>
              <a:buChar char="•"/>
            </a:pPr>
            <a:r>
              <a:rPr lang="en-AU" i="1" dirty="0" smtClean="0">
                <a:latin typeface="Comic Sans MS" panose="030F0702030302020204" pitchFamily="66" charset="0"/>
              </a:rPr>
              <a:t>Any work, not work qualified for</a:t>
            </a:r>
            <a:endParaRPr lang="en-AU" i="1" dirty="0">
              <a:latin typeface="Comic Sans MS" panose="030F0702030302020204" pitchFamily="66" charset="0"/>
            </a:endParaRPr>
          </a:p>
          <a:p>
            <a:pPr marL="457200" indent="-457200" eaLnBrk="1" hangingPunct="1">
              <a:buFont typeface="Arial" pitchFamily="34" charset="0"/>
              <a:buChar char="•"/>
            </a:pPr>
            <a:r>
              <a:rPr lang="en-AU" i="1" dirty="0" smtClean="0">
                <a:latin typeface="Comic Sans MS" panose="030F0702030302020204" pitchFamily="66" charset="0"/>
              </a:rPr>
              <a:t>Knocks </a:t>
            </a:r>
            <a:r>
              <a:rPr lang="en-AU" i="1" dirty="0">
                <a:latin typeface="Comic Sans MS" panose="030F0702030302020204" pitchFamily="66" charset="0"/>
              </a:rPr>
              <a:t>most folk out</a:t>
            </a:r>
          </a:p>
        </p:txBody>
      </p:sp>
      <p:pic>
        <p:nvPicPr>
          <p:cNvPr id="11" name="Picture 5" descr="Hurdlad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429000"/>
            <a:ext cx="1620838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176983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7377" y="1556792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i="1" dirty="0" smtClean="0">
                <a:latin typeface="Comic Sans MS" panose="030F0702030302020204" pitchFamily="66" charset="0"/>
              </a:rPr>
              <a:t>DSP – Hurdle 4 – 2 year rule </a:t>
            </a:r>
            <a:endParaRPr lang="en-AU" sz="2800" b="1" i="1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420888"/>
            <a:ext cx="1240450" cy="15121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31640" y="2276872"/>
            <a:ext cx="511256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i="1" dirty="0" smtClean="0">
                <a:latin typeface="Comic Sans MS" panose="030F0702030302020204" pitchFamily="66" charset="0"/>
              </a:rPr>
              <a:t>Condition must be likely to last for more than 24 months – that is ‘permanent’ under Social Security legislation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i="1" dirty="0" smtClean="0">
                <a:latin typeface="Comic Sans MS" panose="030F0702030302020204" pitchFamily="66" charset="0"/>
              </a:rPr>
              <a:t>Least ‘lost’  - except when aligned with hurdle 3 </a:t>
            </a:r>
            <a:endParaRPr lang="en-AU" sz="2800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2150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1093</TotalTime>
  <Words>515</Words>
  <Application>Microsoft Office PowerPoint</Application>
  <PresentationFormat>On-screen Show (4:3)</PresentationFormat>
  <Paragraphs>81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Comic Sans MS</vt:lpstr>
      <vt:lpstr>Constantia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Other DSP 2012 Changes </vt:lpstr>
      <vt:lpstr>DSP 2012 Changes – Practical </vt:lpstr>
      <vt:lpstr>DSP 2012 Changes – Under 35s</vt:lpstr>
      <vt:lpstr>PowerPoint Presentation</vt:lpstr>
      <vt:lpstr>Contacting SSRV </vt:lpstr>
    </vt:vector>
  </TitlesOfParts>
  <Company>WRU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Dale Nelson</dc:creator>
  <cp:lastModifiedBy>Melissa Coe</cp:lastModifiedBy>
  <cp:revision>169</cp:revision>
  <cp:lastPrinted>2013-07-11T03:25:48Z</cp:lastPrinted>
  <dcterms:created xsi:type="dcterms:W3CDTF">2006-06-23T05:52:56Z</dcterms:created>
  <dcterms:modified xsi:type="dcterms:W3CDTF">2016-11-22T01:02:09Z</dcterms:modified>
</cp:coreProperties>
</file>