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" r:id="rId2"/>
    <p:sldId id="273" r:id="rId3"/>
    <p:sldId id="274" r:id="rId4"/>
    <p:sldId id="275" r:id="rId5"/>
    <p:sldId id="276" r:id="rId6"/>
  </p:sldIdLst>
  <p:sldSz cx="9144000" cy="6858000" type="screen4x3"/>
  <p:notesSz cx="6807200" cy="9939338"/>
  <p:defaultTextStyle>
    <a:defPPr>
      <a:defRPr lang="en-A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398D"/>
    <a:srgbClr val="FF85B6"/>
    <a:srgbClr val="740092"/>
    <a:srgbClr val="CEA6E1"/>
    <a:srgbClr val="5B78A8"/>
    <a:srgbClr val="006FB7"/>
    <a:srgbClr val="498080"/>
    <a:srgbClr val="00866F"/>
    <a:srgbClr val="5A8131"/>
    <a:srgbClr val="C25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72136" autoAdjust="0"/>
  </p:normalViewPr>
  <p:slideViewPr>
    <p:cSldViewPr snapToGrid="0" snapToObjects="1">
      <p:cViewPr>
        <p:scale>
          <a:sx n="75" d="100"/>
          <a:sy n="75" d="100"/>
        </p:scale>
        <p:origin x="-1020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8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5" d="100"/>
          <a:sy n="65" d="100"/>
        </p:scale>
        <p:origin x="-2916" y="-12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529" cy="496246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084" y="2"/>
            <a:ext cx="2950529" cy="496246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200"/>
            </a:lvl1pPr>
          </a:lstStyle>
          <a:p>
            <a:fld id="{D37FBE60-5E6C-4068-91B1-48A23B51D505}" type="datetimeFigureOut">
              <a:rPr lang="en-AU" smtClean="0"/>
              <a:t>10/03/2016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39892"/>
            <a:ext cx="2950529" cy="497847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084" y="9439892"/>
            <a:ext cx="2950529" cy="497847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200"/>
            </a:lvl1pPr>
          </a:lstStyle>
          <a:p>
            <a:fld id="{63E3493A-8A54-4E80-B131-1D100E196F3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7809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9786" cy="496966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6" cy="496966"/>
          </a:xfrm>
          <a:prstGeom prst="rect">
            <a:avLst/>
          </a:prstGeom>
        </p:spPr>
        <p:txBody>
          <a:bodyPr vert="horz" lIns="92300" tIns="46150" rIns="92300" bIns="46150" rtlCol="0"/>
          <a:lstStyle>
            <a:lvl1pPr algn="r">
              <a:defRPr sz="1200"/>
            </a:lvl1pPr>
          </a:lstStyle>
          <a:p>
            <a:fld id="{2A8422C6-0222-4BA4-936A-4C1C2BC76479}" type="datetimeFigureOut">
              <a:rPr lang="en-AU" smtClean="0"/>
              <a:t>10/03/2016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0" tIns="46150" rIns="92300" bIns="4615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3"/>
          </a:xfrm>
          <a:prstGeom prst="rect">
            <a:avLst/>
          </a:prstGeom>
        </p:spPr>
        <p:txBody>
          <a:bodyPr vert="horz" lIns="92300" tIns="46150" rIns="92300" bIns="4615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440649"/>
            <a:ext cx="2949786" cy="496966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6" cy="496966"/>
          </a:xfrm>
          <a:prstGeom prst="rect">
            <a:avLst/>
          </a:prstGeom>
        </p:spPr>
        <p:txBody>
          <a:bodyPr vert="horz" lIns="92300" tIns="46150" rIns="92300" bIns="46150" rtlCol="0" anchor="b"/>
          <a:lstStyle>
            <a:lvl1pPr algn="r">
              <a:defRPr sz="1200"/>
            </a:lvl1pPr>
          </a:lstStyle>
          <a:p>
            <a:fld id="{EF130B66-7802-479C-9DEB-59BEF2F950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49470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30B66-7802-479C-9DEB-59BEF2F950C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1120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30B66-7802-479C-9DEB-59BEF2F950C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2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30B66-7802-479C-9DEB-59BEF2F950CF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29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b="1" dirty="0"/>
              <a:t>What are the top advocacy issues for people with a disability?</a:t>
            </a:r>
            <a:endParaRPr lang="en-AU" dirty="0"/>
          </a:p>
          <a:p>
            <a:pPr lvl="0"/>
            <a:endParaRPr lang="en-AU" dirty="0"/>
          </a:p>
          <a:p>
            <a:pPr lvl="0"/>
            <a:r>
              <a:rPr lang="en-AU" dirty="0"/>
              <a:t>Top 6 issues:</a:t>
            </a:r>
          </a:p>
          <a:p>
            <a:pPr marL="173062" indent="-173062">
              <a:buFont typeface="Arial" panose="020B0604020202020204" pitchFamily="34" charset="0"/>
              <a:buChar char="•"/>
            </a:pPr>
            <a:r>
              <a:rPr lang="en-AU" dirty="0"/>
              <a:t>Housing</a:t>
            </a:r>
          </a:p>
          <a:p>
            <a:pPr marL="173062" indent="-173062">
              <a:buFont typeface="Arial" panose="020B0604020202020204" pitchFamily="34" charset="0"/>
              <a:buChar char="•"/>
            </a:pPr>
            <a:r>
              <a:rPr lang="en-AU" dirty="0"/>
              <a:t>Education</a:t>
            </a:r>
          </a:p>
          <a:p>
            <a:pPr marL="173062" indent="-173062">
              <a:buFont typeface="Arial" panose="020B0604020202020204" pitchFamily="34" charset="0"/>
              <a:buChar char="•"/>
            </a:pPr>
            <a:r>
              <a:rPr lang="en-AU" dirty="0"/>
              <a:t>Disability Services</a:t>
            </a:r>
          </a:p>
          <a:p>
            <a:pPr marL="173062" indent="-173062">
              <a:buFont typeface="Arial" panose="020B0604020202020204" pitchFamily="34" charset="0"/>
              <a:buChar char="•"/>
            </a:pPr>
            <a:r>
              <a:rPr lang="en-AU" dirty="0"/>
              <a:t>Abuse and Neglect</a:t>
            </a:r>
          </a:p>
          <a:p>
            <a:pPr marL="173062" indent="-173062">
              <a:buFont typeface="Arial" panose="020B0604020202020204" pitchFamily="34" charset="0"/>
              <a:buChar char="•"/>
            </a:pPr>
            <a:r>
              <a:rPr lang="en-AU" dirty="0"/>
              <a:t>Employment</a:t>
            </a:r>
          </a:p>
          <a:p>
            <a:pPr marL="173062" indent="-173062">
              <a:buFont typeface="Arial" panose="020B0604020202020204" pitchFamily="34" charset="0"/>
              <a:buChar char="•"/>
            </a:pPr>
            <a:r>
              <a:rPr lang="en-AU" dirty="0"/>
              <a:t>Access to Supports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30B66-7802-479C-9DEB-59BEF2F950C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712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30B66-7802-479C-9DEB-59BEF2F950C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2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00" y="248093"/>
            <a:ext cx="8244000" cy="1577163"/>
          </a:xfrm>
        </p:spPr>
        <p:txBody>
          <a:bodyPr anchor="b">
            <a:noAutofit/>
          </a:bodyPr>
          <a:lstStyle>
            <a:lvl1pPr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000" y="2291907"/>
            <a:ext cx="8244000" cy="3153320"/>
          </a:xfrm>
        </p:spPr>
        <p:txBody>
          <a:bodyPr>
            <a:noAutofit/>
          </a:bodyPr>
          <a:lstStyle>
            <a:lvl1pPr marL="0" indent="0" algn="l">
              <a:buNone/>
              <a:defRPr sz="220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3139244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10000"/>
              </a:lnSpc>
              <a:defRPr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619250"/>
            <a:ext cx="8243888" cy="4854797"/>
          </a:xfrm>
        </p:spPr>
        <p:txBody>
          <a:bodyPr/>
          <a:lstStyle>
            <a:lvl1pPr marL="0" indent="0">
              <a:lnSpc>
                <a:spcPct val="110000"/>
              </a:lnSpc>
              <a:defRPr baseline="0"/>
            </a:lvl1pPr>
            <a:lvl2pPr marL="0" indent="0">
              <a:lnSpc>
                <a:spcPct val="110000"/>
              </a:lnSpc>
              <a:defRPr lang="en-US" sz="2200" kern="1200" baseline="0" dirty="0" smtClean="0">
                <a:solidFill>
                  <a:srgbClr val="7D398D"/>
                </a:solidFill>
                <a:latin typeface="+mn-lt"/>
                <a:ea typeface="ＭＳ Ｐゴシック" charset="0"/>
                <a:cs typeface="ＭＳ Ｐゴシック" charset="0"/>
              </a:defRPr>
            </a:lvl2pPr>
            <a:lvl3pPr marL="252000" indent="-252000">
              <a:lnSpc>
                <a:spcPct val="110000"/>
              </a:lnSpc>
              <a:defRPr lang="en-US" sz="2200" kern="1200" baseline="0" dirty="0" smtClean="0">
                <a:solidFill>
                  <a:srgbClr val="7D398D"/>
                </a:solidFill>
                <a:latin typeface="+mn-lt"/>
                <a:ea typeface="ＭＳ Ｐゴシック" charset="0"/>
                <a:cs typeface="ＭＳ Ｐゴシック" charset="0"/>
              </a:defRPr>
            </a:lvl3pPr>
            <a:lvl4pPr marL="504000" indent="-252000">
              <a:lnSpc>
                <a:spcPct val="110000"/>
              </a:lnSpc>
              <a:defRPr lang="en-US" sz="2200" kern="1200" baseline="0" dirty="0" smtClean="0">
                <a:solidFill>
                  <a:srgbClr val="7D398D"/>
                </a:solidFill>
                <a:latin typeface="+mn-lt"/>
                <a:ea typeface="ＭＳ Ｐゴシック" charset="0"/>
                <a:cs typeface="ＭＳ Ｐゴシック" charset="0"/>
              </a:defRPr>
            </a:lvl4pPr>
            <a:lvl5pPr>
              <a:lnSpc>
                <a:spcPct val="110000"/>
              </a:lnSpc>
              <a:defRPr lang="en-US" sz="2200" kern="1200" baseline="0" dirty="0">
                <a:solidFill>
                  <a:srgbClr val="7D398D"/>
                </a:solidFill>
                <a:latin typeface="+mn-lt"/>
                <a:ea typeface="ＭＳ Ｐゴシック" charset="0"/>
                <a:cs typeface="ＭＳ Ｐゴシック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40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9750" y="269875"/>
            <a:ext cx="82438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0" y="1619250"/>
            <a:ext cx="8243888" cy="4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4" r:id="rId2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  <a:ea typeface="ＭＳ Ｐゴシック" charset="0"/>
          <a:cs typeface="Arial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algn="l" defTabSz="457200" rtl="0" eaLnBrk="1" fontAlgn="base" hangingPunct="1">
        <a:lnSpc>
          <a:spcPct val="110000"/>
        </a:lnSpc>
        <a:spcBef>
          <a:spcPts val="800"/>
        </a:spcBef>
        <a:spcAft>
          <a:spcPts val="800"/>
        </a:spcAft>
        <a:defRPr sz="2200" kern="1200">
          <a:solidFill>
            <a:srgbClr val="7D398D"/>
          </a:solidFill>
          <a:latin typeface="+mn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50825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503238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755650" indent="-250825" algn="l" defTabSz="457200" rtl="0" eaLnBrk="1" fontAlgn="base" hangingPunct="1">
        <a:lnSpc>
          <a:spcPct val="110000"/>
        </a:lnSpc>
        <a:spcBef>
          <a:spcPct val="0"/>
        </a:spcBef>
        <a:spcAft>
          <a:spcPts val="80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Fleur.campbell@dhhs.vic.gov.a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39750" y="247650"/>
            <a:ext cx="8243888" cy="1577975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  <a:ea typeface="ＭＳ Ｐゴシック" pitchFamily="34" charset="-128"/>
                <a:cs typeface="Arial" charset="0"/>
              </a:rPr>
              <a:t>Office for Disability Update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539750" y="2292350"/>
            <a:ext cx="8243888" cy="3152775"/>
          </a:xfrm>
        </p:spPr>
        <p:txBody>
          <a:bodyPr/>
          <a:lstStyle/>
          <a:p>
            <a:r>
              <a:rPr lang="en-US" altLang="en-US" sz="2800" b="1" dirty="0" smtClean="0">
                <a:latin typeface="Arial" charset="0"/>
                <a:ea typeface="ＭＳ Ｐゴシック" pitchFamily="34" charset="-128"/>
                <a:cs typeface="Arial" charset="0"/>
              </a:rPr>
              <a:t>Fleur Campbell, Senior Project Officer </a:t>
            </a:r>
          </a:p>
          <a:p>
            <a:r>
              <a:rPr lang="en-US" altLang="en-US" sz="2800" dirty="0" smtClean="0">
                <a:latin typeface="Arial" charset="0"/>
                <a:ea typeface="ＭＳ Ｐゴシック" pitchFamily="34" charset="-128"/>
                <a:cs typeface="Arial" charset="0"/>
              </a:rPr>
              <a:t>Email:</a:t>
            </a:r>
            <a:r>
              <a:rPr lang="en-US" altLang="en-US" sz="2800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altLang="en-US" sz="2800" dirty="0" smtClean="0">
                <a:latin typeface="Arial" charset="0"/>
                <a:ea typeface="ＭＳ Ｐゴシック" pitchFamily="34" charset="-128"/>
                <a:cs typeface="Arial" charset="0"/>
                <a:hlinkClick r:id="rId3"/>
              </a:rPr>
              <a:t>Fleur.campbell@dhhs.vic.gov.au</a:t>
            </a:r>
            <a:endParaRPr lang="en-US" altLang="en-US" sz="28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r>
              <a:rPr lang="en-US" altLang="en-US" sz="2800" dirty="0" smtClean="0">
                <a:latin typeface="Arial" charset="0"/>
                <a:ea typeface="ＭＳ Ｐゴシック" pitchFamily="34" charset="-128"/>
                <a:cs typeface="Arial" charset="0"/>
              </a:rPr>
              <a:t>Phone: 9096 7226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775" y="1592263"/>
            <a:ext cx="7145763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DHHS Organisation Chart 2016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842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Strengthening Advocacy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Survey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 smtClean="0"/>
              <a:t>Survey </a:t>
            </a:r>
            <a:r>
              <a:rPr lang="en-AU" dirty="0"/>
              <a:t>closed 12 February 2016.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/>
              <a:t>100% response rate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AU" dirty="0" smtClean="0"/>
              <a:t>Key themes:</a:t>
            </a:r>
          </a:p>
          <a:p>
            <a:pPr marL="594900" lvl="2" indent="-342900">
              <a:buFont typeface="Arial" panose="020B0604020202020204" pitchFamily="34" charset="0"/>
              <a:buChar char="•"/>
            </a:pPr>
            <a:r>
              <a:rPr lang="en-AU" dirty="0" smtClean="0"/>
              <a:t>Many organisations prioritise systemic and self advocacy work.</a:t>
            </a:r>
          </a:p>
          <a:p>
            <a:pPr marL="594900" lvl="2" indent="-342900">
              <a:buFont typeface="Arial" panose="020B0604020202020204" pitchFamily="34" charset="0"/>
              <a:buChar char="•"/>
            </a:pPr>
            <a:r>
              <a:rPr lang="en-AU" dirty="0" smtClean="0"/>
              <a:t>There are some gaps in service delivery especially for specific groups including Aboriginal, LGBTIQ</a:t>
            </a:r>
          </a:p>
          <a:p>
            <a:pPr marL="594900" lvl="2" indent="-342900">
              <a:buFont typeface="Arial" panose="020B0604020202020204" pitchFamily="34" charset="0"/>
              <a:buChar char="•"/>
            </a:pPr>
            <a:r>
              <a:rPr lang="en-AU" dirty="0" smtClean="0"/>
              <a:t>Organisations vary in terms of the operational systems and processes they have in place. 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88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Strengthening advocacy</a:t>
            </a:r>
            <a:endParaRPr lang="en-AU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27" y="1619250"/>
            <a:ext cx="7494134" cy="485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801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Strengthening Advocacy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 smtClean="0"/>
              <a:t>Feedback to the Office for Disability </a:t>
            </a:r>
          </a:p>
          <a:p>
            <a:r>
              <a:rPr lang="en-AU" dirty="0" smtClean="0"/>
              <a:t>Future uncertainty with transition to the NDIS.</a:t>
            </a:r>
            <a:endParaRPr lang="en-AU" dirty="0"/>
          </a:p>
          <a:p>
            <a:pPr lvl="0"/>
            <a:r>
              <a:rPr lang="en-AU" dirty="0" smtClean="0"/>
              <a:t>Increased demand, case complexity and staff workloads = need for more funding. </a:t>
            </a:r>
            <a:endParaRPr lang="en-AU" dirty="0"/>
          </a:p>
          <a:p>
            <a:pPr lvl="0"/>
            <a:r>
              <a:rPr lang="en-AU" dirty="0" smtClean="0"/>
              <a:t>Need for better approach to systemic </a:t>
            </a:r>
            <a:r>
              <a:rPr lang="en-AU" dirty="0"/>
              <a:t>advocacy and </a:t>
            </a:r>
            <a:r>
              <a:rPr lang="en-AU" dirty="0" smtClean="0"/>
              <a:t>mechanisms </a:t>
            </a:r>
            <a:r>
              <a:rPr lang="en-AU" dirty="0"/>
              <a:t>for sharing </a:t>
            </a:r>
            <a:r>
              <a:rPr lang="en-AU" dirty="0" smtClean="0"/>
              <a:t>information.</a:t>
            </a:r>
            <a:endParaRPr lang="en-AU" dirty="0"/>
          </a:p>
          <a:p>
            <a:pPr lvl="0"/>
            <a:r>
              <a:rPr lang="en-AU" dirty="0" smtClean="0"/>
              <a:t>Performance </a:t>
            </a:r>
            <a:r>
              <a:rPr lang="en-AU" dirty="0"/>
              <a:t>targets and reporting </a:t>
            </a:r>
            <a:r>
              <a:rPr lang="en-AU" dirty="0" smtClean="0"/>
              <a:t>inadequate and current requirements are onerous, little feedback on data collected.</a:t>
            </a:r>
            <a:endParaRPr lang="en-AU" dirty="0"/>
          </a:p>
          <a:p>
            <a:pPr lvl="0"/>
            <a:r>
              <a:rPr lang="en-AU" dirty="0" smtClean="0"/>
              <a:t>Lack of coordination </a:t>
            </a:r>
            <a:r>
              <a:rPr lang="en-AU" dirty="0"/>
              <a:t>between State and Commonwealth data </a:t>
            </a:r>
            <a:r>
              <a:rPr lang="en-AU" dirty="0" smtClean="0"/>
              <a:t>collection. 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1770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HHS-Presentation-10-Purple-7663-for-Office-2007-and-2010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DHHS-Presentation-10-Purple-7663-for-Office-2007-and-2010</Template>
  <TotalTime>1964</TotalTime>
  <Words>181</Words>
  <Application>Microsoft Office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DHHS-Presentation-10-Purple-7663-for-Office-2007-and-2010</vt:lpstr>
      <vt:lpstr>Office for Disability Update</vt:lpstr>
      <vt:lpstr>DHHS Organisation Chart 2016</vt:lpstr>
      <vt:lpstr>Strengthening Advocacy</vt:lpstr>
      <vt:lpstr>Strengthening advocacy</vt:lpstr>
      <vt:lpstr>Strengthening Advocacy</vt:lpstr>
    </vt:vector>
  </TitlesOfParts>
  <Company>Department of Human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Victorian State Disability Plan 2017-2010</dc:title>
  <dc:creator>Penelope Dane</dc:creator>
  <cp:lastModifiedBy>Fleur Campbell</cp:lastModifiedBy>
  <cp:revision>136</cp:revision>
  <cp:lastPrinted>2016-02-26T05:02:02Z</cp:lastPrinted>
  <dcterms:created xsi:type="dcterms:W3CDTF">2015-06-11T01:36:19Z</dcterms:created>
  <dcterms:modified xsi:type="dcterms:W3CDTF">2016-03-09T22:02:08Z</dcterms:modified>
</cp:coreProperties>
</file>