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handoutMasterIdLst>
    <p:handoutMasterId r:id="rId15"/>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3" d="100"/>
          <a:sy n="133" d="100"/>
        </p:scale>
        <p:origin x="-104"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1278D-92D9-A948-A6B7-EABF1D9C8600}" type="datetimeFigureOut">
              <a:rPr lang="en-US" smtClean="0"/>
              <a:t>2/09/2014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827545-79CE-B44A-BED3-9DD07053837B}" type="slidenum">
              <a:rPr lang="en-US" smtClean="0"/>
              <a:t>‹#›</a:t>
            </a:fld>
            <a:endParaRPr lang="en-US"/>
          </a:p>
        </p:txBody>
      </p:sp>
    </p:spTree>
    <p:extLst>
      <p:ext uri="{BB962C8B-B14F-4D97-AF65-F5344CB8AC3E}">
        <p14:creationId xmlns:p14="http://schemas.microsoft.com/office/powerpoint/2010/main" val="9723618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2 September 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2 September 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2 September 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2 September 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2 September 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2 September 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2 September 14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2 September 14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2 September 14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2 September 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2 September 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Tuesday, 2 September 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0076"/>
            <a:ext cx="7848600" cy="1927225"/>
          </a:xfrm>
        </p:spPr>
        <p:txBody>
          <a:bodyPr/>
          <a:lstStyle/>
          <a:p>
            <a:r>
              <a:rPr lang="en-US" sz="2800" dirty="0" smtClean="0"/>
              <a:t>An Inquiry into Access to Auslan Interpreters in Victorian Hospitals</a:t>
            </a:r>
            <a:endParaRPr lang="en-US" sz="2800" dirty="0"/>
          </a:p>
        </p:txBody>
      </p:sp>
      <p:sp>
        <p:nvSpPr>
          <p:cNvPr id="3" name="Subtitle 2"/>
          <p:cNvSpPr>
            <a:spLocks noGrp="1"/>
          </p:cNvSpPr>
          <p:nvPr>
            <p:ph type="subTitle" idx="1"/>
          </p:nvPr>
        </p:nvSpPr>
        <p:spPr>
          <a:xfrm>
            <a:off x="4915392" y="5515513"/>
            <a:ext cx="3816669" cy="1165640"/>
          </a:xfrm>
        </p:spPr>
        <p:txBody>
          <a:bodyPr>
            <a:normAutofit/>
          </a:bodyPr>
          <a:lstStyle/>
          <a:p>
            <a:pPr algn="r"/>
            <a:r>
              <a:rPr lang="en-US" sz="1600" dirty="0" smtClean="0"/>
              <a:t>Melissa Lowrie</a:t>
            </a:r>
          </a:p>
          <a:p>
            <a:pPr algn="r"/>
            <a:r>
              <a:rPr lang="en-US" sz="1600" dirty="0" smtClean="0"/>
              <a:t>2014</a:t>
            </a:r>
            <a:endParaRPr lang="en-US" sz="1600" dirty="0"/>
          </a:p>
        </p:txBody>
      </p:sp>
      <p:pic>
        <p:nvPicPr>
          <p:cNvPr id="5" name="Picture 4"/>
          <p:cNvPicPr>
            <a:picLocks noChangeAspect="1"/>
          </p:cNvPicPr>
          <p:nvPr/>
        </p:nvPicPr>
        <p:blipFill>
          <a:blip r:embed="rId2"/>
          <a:stretch>
            <a:fillRect/>
          </a:stretch>
        </p:blipFill>
        <p:spPr>
          <a:xfrm>
            <a:off x="1420635" y="3453404"/>
            <a:ext cx="6285239" cy="1872365"/>
          </a:xfrm>
          <a:prstGeom prst="rect">
            <a:avLst/>
          </a:prstGeom>
        </p:spPr>
      </p:pic>
      <p:pic>
        <p:nvPicPr>
          <p:cNvPr id="7" name="Picture 6" descr="Deaf Victoris CMYK.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3241" y="392116"/>
            <a:ext cx="4326483" cy="1209371"/>
          </a:xfrm>
          <a:prstGeom prst="rect">
            <a:avLst/>
          </a:prstGeom>
        </p:spPr>
      </p:pic>
    </p:spTree>
    <p:extLst>
      <p:ext uri="{BB962C8B-B14F-4D97-AF65-F5344CB8AC3E}">
        <p14:creationId xmlns:p14="http://schemas.microsoft.com/office/powerpoint/2010/main" val="10019307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What was POSITIVE?</a:t>
            </a:r>
            <a:endParaRPr lang="en-US" dirty="0">
              <a:solidFill>
                <a:srgbClr val="800000"/>
              </a:solidFill>
            </a:endParaRPr>
          </a:p>
        </p:txBody>
      </p:sp>
      <p:sp>
        <p:nvSpPr>
          <p:cNvPr id="3" name="Content Placeholder 2"/>
          <p:cNvSpPr>
            <a:spLocks noGrp="1"/>
          </p:cNvSpPr>
          <p:nvPr>
            <p:ph idx="1"/>
          </p:nvPr>
        </p:nvSpPr>
        <p:spPr/>
        <p:txBody>
          <a:bodyPr/>
          <a:lstStyle/>
          <a:p>
            <a:r>
              <a:rPr lang="en-US" dirty="0" smtClean="0"/>
              <a:t>There WERE some positive stories!</a:t>
            </a:r>
          </a:p>
          <a:p>
            <a:pPr marL="0" indent="0">
              <a:buNone/>
            </a:pPr>
            <a:endParaRPr lang="en-US" dirty="0" smtClean="0"/>
          </a:p>
          <a:p>
            <a:r>
              <a:rPr lang="en-US" dirty="0" smtClean="0"/>
              <a:t>The common denominators were:</a:t>
            </a:r>
          </a:p>
          <a:p>
            <a:pPr marL="0" indent="0">
              <a:buNone/>
            </a:pPr>
            <a:endParaRPr lang="en-US" dirty="0" smtClean="0"/>
          </a:p>
          <a:p>
            <a:pPr lvl="4"/>
            <a:r>
              <a:rPr lang="en-US" sz="1800" dirty="0" smtClean="0"/>
              <a:t>The hospital used an Auslan Specific agency Case Study example: a maternity hospital used an Auslan specific agency that texted the patient every time the interpreter was booked, and on the one time there was no interpreter provided, they were able to send someone within one hour</a:t>
            </a:r>
          </a:p>
          <a:p>
            <a:pPr lvl="4"/>
            <a:endParaRPr lang="en-US" sz="1800" dirty="0" smtClean="0"/>
          </a:p>
          <a:p>
            <a:pPr lvl="4"/>
            <a:r>
              <a:rPr lang="en-US" sz="1800" dirty="0" smtClean="0"/>
              <a:t>Alerts placed on patient files after the first visit</a:t>
            </a:r>
          </a:p>
          <a:p>
            <a:pPr lvl="4"/>
            <a:endParaRPr lang="en-US" sz="1800" dirty="0" smtClean="0"/>
          </a:p>
          <a:p>
            <a:pPr lvl="4"/>
            <a:r>
              <a:rPr lang="en-US" sz="1800" dirty="0" err="1" smtClean="0"/>
              <a:t>Bendigo</a:t>
            </a:r>
            <a:r>
              <a:rPr lang="en-US" sz="1800" dirty="0" smtClean="0"/>
              <a:t> Health emergency department</a:t>
            </a:r>
            <a:endParaRPr lang="en-US" sz="1800" dirty="0"/>
          </a:p>
        </p:txBody>
      </p:sp>
    </p:spTree>
    <p:extLst>
      <p:ext uri="{BB962C8B-B14F-4D97-AF65-F5344CB8AC3E}">
        <p14:creationId xmlns:p14="http://schemas.microsoft.com/office/powerpoint/2010/main" val="7257129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Recommendations for Change</a:t>
            </a:r>
            <a:endParaRPr lang="en-US" dirty="0">
              <a:solidFill>
                <a:srgbClr val="800000"/>
              </a:solidFill>
            </a:endParaRPr>
          </a:p>
        </p:txBody>
      </p:sp>
      <p:sp>
        <p:nvSpPr>
          <p:cNvPr id="3" name="Content Placeholder 2"/>
          <p:cNvSpPr>
            <a:spLocks noGrp="1"/>
          </p:cNvSpPr>
          <p:nvPr>
            <p:ph idx="1"/>
          </p:nvPr>
        </p:nvSpPr>
        <p:spPr/>
        <p:txBody>
          <a:bodyPr>
            <a:normAutofit lnSpcReduction="10000"/>
          </a:bodyPr>
          <a:lstStyle/>
          <a:p>
            <a:r>
              <a:rPr lang="en-US" dirty="0" smtClean="0"/>
              <a:t>Roll out the NABS system to cover all medical services in Australia OR use Auslan Specific Interpreting Agencies for all hospitals in Victoria</a:t>
            </a:r>
          </a:p>
          <a:p>
            <a:r>
              <a:rPr lang="en-US" dirty="0" smtClean="0"/>
              <a:t>Compulsory and ongoing professional development around booking of interpreter services for all frontline medical staff and development of best practice guidelines for interpreter booking procedures</a:t>
            </a:r>
          </a:p>
          <a:p>
            <a:r>
              <a:rPr lang="en-US" dirty="0" smtClean="0"/>
              <a:t>Interpreting Agencies, ASLIA Vic and NAATI to develop continuous professional development around medical interpreting, quality assurance and annual assessment of the skills of Auslan Interpreters</a:t>
            </a:r>
          </a:p>
          <a:p>
            <a:r>
              <a:rPr lang="en-US" dirty="0" smtClean="0"/>
              <a:t>Skype Interpreting on iPads to be used in emergencies in Hospitals</a:t>
            </a:r>
            <a:endParaRPr lang="en-US" dirty="0"/>
          </a:p>
        </p:txBody>
      </p:sp>
    </p:spTree>
    <p:extLst>
      <p:ext uri="{BB962C8B-B14F-4D97-AF65-F5344CB8AC3E}">
        <p14:creationId xmlns:p14="http://schemas.microsoft.com/office/powerpoint/2010/main" val="142625631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In Conclusion</a:t>
            </a:r>
            <a:endParaRPr lang="en-US" dirty="0">
              <a:solidFill>
                <a:srgbClr val="800000"/>
              </a:solidFill>
            </a:endParaRPr>
          </a:p>
        </p:txBody>
      </p:sp>
      <p:sp>
        <p:nvSpPr>
          <p:cNvPr id="3" name="Content Placeholder 2"/>
          <p:cNvSpPr>
            <a:spLocks noGrp="1"/>
          </p:cNvSpPr>
          <p:nvPr>
            <p:ph idx="1"/>
          </p:nvPr>
        </p:nvSpPr>
        <p:spPr/>
        <p:txBody>
          <a:bodyPr/>
          <a:lstStyle/>
          <a:p>
            <a:endParaRPr lang="en-US" dirty="0" smtClean="0"/>
          </a:p>
          <a:p>
            <a:r>
              <a:rPr lang="en-US" dirty="0" smtClean="0"/>
              <a:t>There is no consistency between hospitals and the patient experience depends on:</a:t>
            </a:r>
          </a:p>
          <a:p>
            <a:pPr lvl="3"/>
            <a:r>
              <a:rPr lang="en-US" dirty="0" smtClean="0"/>
              <a:t>The knowledge of the staff and interpreter booking officers</a:t>
            </a:r>
          </a:p>
          <a:p>
            <a:pPr lvl="3"/>
            <a:r>
              <a:rPr lang="en-US" dirty="0" smtClean="0"/>
              <a:t>The knowledge of the interpreter agencies around the needs of Deaf patients and Auslan interpreters</a:t>
            </a:r>
          </a:p>
          <a:p>
            <a:pPr lvl="3"/>
            <a:r>
              <a:rPr lang="en-US" dirty="0" smtClean="0"/>
              <a:t>The quality of interpreters used in hospitals; and</a:t>
            </a:r>
          </a:p>
          <a:p>
            <a:pPr lvl="3"/>
            <a:r>
              <a:rPr lang="en-US" dirty="0" smtClean="0"/>
              <a:t>The ability of the Deaf patient to advocate for themselves</a:t>
            </a:r>
          </a:p>
          <a:p>
            <a:pPr marL="822960" lvl="3" indent="0">
              <a:buNone/>
            </a:pPr>
            <a:endParaRPr lang="en-US" dirty="0" smtClean="0"/>
          </a:p>
          <a:p>
            <a:r>
              <a:rPr lang="en-US" dirty="0" smtClean="0"/>
              <a:t>A partnership between the Department of </a:t>
            </a:r>
            <a:r>
              <a:rPr lang="en-US" dirty="0" err="1" smtClean="0"/>
              <a:t>Health,Victorian</a:t>
            </a:r>
            <a:r>
              <a:rPr lang="en-US" dirty="0" smtClean="0"/>
              <a:t> Equal Opportunity and Human Rights Commission, Auslan Specific Interpreter Agencies, ASLIA Victoria and Deaf Victoria needs to be developed to work towards the implementation of these recommendations Victoria wide.</a:t>
            </a:r>
          </a:p>
        </p:txBody>
      </p:sp>
    </p:spTree>
    <p:extLst>
      <p:ext uri="{BB962C8B-B14F-4D97-AF65-F5344CB8AC3E}">
        <p14:creationId xmlns:p14="http://schemas.microsoft.com/office/powerpoint/2010/main" val="25546014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Thank you for listening!</a:t>
            </a:r>
            <a:endParaRPr lang="en-US" dirty="0">
              <a:solidFill>
                <a:srgbClr val="800000"/>
              </a:solidFill>
            </a:endParaRPr>
          </a:p>
        </p:txBody>
      </p:sp>
      <p:pic>
        <p:nvPicPr>
          <p:cNvPr id="4" name="Picture 3" descr="DV Symbol Colour-01.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417096" y="2178359"/>
            <a:ext cx="4265552" cy="3734990"/>
          </a:xfrm>
          <a:prstGeom prst="rect">
            <a:avLst/>
          </a:prstGeom>
        </p:spPr>
      </p:pic>
    </p:spTree>
    <p:extLst>
      <p:ext uri="{BB962C8B-B14F-4D97-AF65-F5344CB8AC3E}">
        <p14:creationId xmlns:p14="http://schemas.microsoft.com/office/powerpoint/2010/main" val="16948243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Overview</a:t>
            </a:r>
            <a:endParaRPr lang="en-US" dirty="0">
              <a:solidFill>
                <a:srgbClr val="800000"/>
              </a:solidFill>
            </a:endParaRPr>
          </a:p>
        </p:txBody>
      </p:sp>
      <p:sp>
        <p:nvSpPr>
          <p:cNvPr id="3" name="Content Placeholder 2"/>
          <p:cNvSpPr>
            <a:spLocks noGrp="1"/>
          </p:cNvSpPr>
          <p:nvPr>
            <p:ph idx="1"/>
          </p:nvPr>
        </p:nvSpPr>
        <p:spPr/>
        <p:txBody>
          <a:bodyPr/>
          <a:lstStyle/>
          <a:p>
            <a:r>
              <a:rPr lang="en-US" dirty="0" smtClean="0"/>
              <a:t>Auslan Interpreting in Victorian hospitals have been an issue for a number of years- for Deaf patients, interpreters and family members, and Deaf Victoria </a:t>
            </a:r>
            <a:r>
              <a:rPr lang="en-US" dirty="0" err="1" smtClean="0"/>
              <a:t>recieves</a:t>
            </a:r>
            <a:r>
              <a:rPr lang="en-US" dirty="0"/>
              <a:t> </a:t>
            </a:r>
            <a:r>
              <a:rPr lang="en-US" dirty="0" smtClean="0"/>
              <a:t>numerous complaints each year</a:t>
            </a:r>
          </a:p>
          <a:p>
            <a:r>
              <a:rPr lang="en-US" dirty="0" smtClean="0"/>
              <a:t>Report identifies the issues relating to: </a:t>
            </a:r>
          </a:p>
          <a:p>
            <a:pPr lvl="1"/>
            <a:r>
              <a:rPr lang="en-US" dirty="0" smtClean="0"/>
              <a:t>the provision of Auslan Interpreters</a:t>
            </a:r>
          </a:p>
          <a:p>
            <a:pPr lvl="1"/>
            <a:r>
              <a:rPr lang="en-US" dirty="0" smtClean="0"/>
              <a:t>The problems encountered and the impact on the patient</a:t>
            </a:r>
          </a:p>
          <a:p>
            <a:pPr lvl="1"/>
            <a:r>
              <a:rPr lang="en-US" dirty="0" smtClean="0"/>
              <a:t>Real life experiences</a:t>
            </a:r>
          </a:p>
          <a:p>
            <a:pPr lvl="1"/>
            <a:r>
              <a:rPr lang="en-US" dirty="0" smtClean="0"/>
              <a:t>Changes recommended to the system of booking and providing Auslan interpreters</a:t>
            </a:r>
          </a:p>
          <a:p>
            <a:pPr lvl="1"/>
            <a:r>
              <a:rPr lang="en-US" dirty="0" smtClean="0"/>
              <a:t>The need for continuous professional development of interpreters and hospitals staff, and procedural changes to deal with emergencies</a:t>
            </a:r>
          </a:p>
        </p:txBody>
      </p:sp>
    </p:spTree>
    <p:extLst>
      <p:ext uri="{BB962C8B-B14F-4D97-AF65-F5344CB8AC3E}">
        <p14:creationId xmlns:p14="http://schemas.microsoft.com/office/powerpoint/2010/main" val="38461989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800000"/>
                </a:solidFill>
              </a:rPr>
              <a:t>Legal Framework for Auslan Interpreter provision in Victorian hospitals</a:t>
            </a:r>
            <a:endParaRPr lang="en-US" dirty="0">
              <a:solidFill>
                <a:srgbClr val="800000"/>
              </a:solidFill>
            </a:endParaRPr>
          </a:p>
        </p:txBody>
      </p:sp>
      <p:sp>
        <p:nvSpPr>
          <p:cNvPr id="3" name="Content Placeholder 2"/>
          <p:cNvSpPr>
            <a:spLocks noGrp="1"/>
          </p:cNvSpPr>
          <p:nvPr>
            <p:ph idx="1"/>
          </p:nvPr>
        </p:nvSpPr>
        <p:spPr/>
        <p:txBody>
          <a:bodyPr>
            <a:normAutofit fontScale="92500"/>
          </a:bodyPr>
          <a:lstStyle/>
          <a:p>
            <a:r>
              <a:rPr lang="en-US" i="1" dirty="0" smtClean="0"/>
              <a:t>Language Services Policy</a:t>
            </a:r>
            <a:r>
              <a:rPr lang="en-US" dirty="0" smtClean="0"/>
              <a:t>- requirement that interpreters booked and provided must be NAATI Accredited Professional (Level 3) Interpreters in hospitals at all critical points in their healthcare.</a:t>
            </a:r>
          </a:p>
          <a:p>
            <a:r>
              <a:rPr lang="en-US" i="1" dirty="0" smtClean="0"/>
              <a:t>Cultural Responsiveness Framework: Guidelines for Victorian Health Services</a:t>
            </a:r>
            <a:r>
              <a:rPr lang="en-US" dirty="0" smtClean="0"/>
              <a:t>- standard three states “Accredited Interpreters are provided to patients who require one”</a:t>
            </a:r>
          </a:p>
          <a:p>
            <a:r>
              <a:rPr lang="en-US" i="1" dirty="0" smtClean="0"/>
              <a:t>Australian Charter of Healthcare Rights in Victoria</a:t>
            </a:r>
            <a:r>
              <a:rPr lang="en-US" dirty="0" smtClean="0"/>
              <a:t>- Communication is a key right which is supported by all Victorian public and private health services</a:t>
            </a:r>
          </a:p>
          <a:p>
            <a:r>
              <a:rPr lang="en-US" i="1" dirty="0" smtClean="0"/>
              <a:t>Equal Opportunities Act 2010: </a:t>
            </a:r>
            <a:r>
              <a:rPr lang="en-GB" dirty="0"/>
              <a:t>Failure to provide an Auslan interpreter or to provide health information in a range of formats may amount to discrimination under the EOA. </a:t>
            </a:r>
            <a:endParaRPr lang="en-US" i="1" dirty="0"/>
          </a:p>
        </p:txBody>
      </p:sp>
    </p:spTree>
    <p:extLst>
      <p:ext uri="{BB962C8B-B14F-4D97-AF65-F5344CB8AC3E}">
        <p14:creationId xmlns:p14="http://schemas.microsoft.com/office/powerpoint/2010/main" val="5901904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Methodology</a:t>
            </a:r>
            <a:endParaRPr lang="en-US" dirty="0">
              <a:solidFill>
                <a:srgbClr val="800000"/>
              </a:solidFill>
            </a:endParaRPr>
          </a:p>
        </p:txBody>
      </p:sp>
      <p:sp>
        <p:nvSpPr>
          <p:cNvPr id="3" name="Content Placeholder 2"/>
          <p:cNvSpPr>
            <a:spLocks noGrp="1"/>
          </p:cNvSpPr>
          <p:nvPr>
            <p:ph idx="1"/>
          </p:nvPr>
        </p:nvSpPr>
        <p:spPr/>
        <p:txBody>
          <a:bodyPr/>
          <a:lstStyle/>
          <a:p>
            <a:endParaRPr lang="en-US" dirty="0" smtClean="0"/>
          </a:p>
          <a:p>
            <a:r>
              <a:rPr lang="en-US" dirty="0" smtClean="0"/>
              <a:t>One on one interviews</a:t>
            </a:r>
          </a:p>
          <a:p>
            <a:r>
              <a:rPr lang="en-US" dirty="0" smtClean="0"/>
              <a:t>Email accounts of issues that occurred</a:t>
            </a:r>
          </a:p>
          <a:p>
            <a:r>
              <a:rPr lang="en-US" dirty="0" smtClean="0"/>
              <a:t>Two group discussions- public forum, and meeting with a group of interpreters</a:t>
            </a:r>
          </a:p>
          <a:p>
            <a:r>
              <a:rPr lang="en-US" dirty="0" smtClean="0"/>
              <a:t>Altogether, 72 people were captured through the inquiry</a:t>
            </a:r>
            <a:endParaRPr lang="en-US" dirty="0"/>
          </a:p>
        </p:txBody>
      </p:sp>
    </p:spTree>
    <p:extLst>
      <p:ext uri="{BB962C8B-B14F-4D97-AF65-F5344CB8AC3E}">
        <p14:creationId xmlns:p14="http://schemas.microsoft.com/office/powerpoint/2010/main" val="24865569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Issues Identified</a:t>
            </a:r>
            <a:endParaRPr lang="en-US" dirty="0">
              <a:solidFill>
                <a:srgbClr val="8000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Communication Breakdowns due to lack of Auslan Interpreting Support resulting in malpractice and poorer health outcomes</a:t>
            </a:r>
          </a:p>
          <a:p>
            <a:endParaRPr lang="en-US" dirty="0" smtClean="0"/>
          </a:p>
          <a:p>
            <a:pPr lvl="5"/>
            <a:r>
              <a:rPr lang="en-US" sz="1800" dirty="0" smtClean="0"/>
              <a:t>Issue of “informed consent”: </a:t>
            </a:r>
            <a:br>
              <a:rPr lang="en-US" sz="1800" dirty="0" smtClean="0"/>
            </a:br>
            <a:r>
              <a:rPr lang="en-US" sz="1800" dirty="0" smtClean="0"/>
              <a:t>	Case Study example: Patient had emergency surgery and one 	week post op, was still unaware of what operation they had. This 	was noted in Patient file, and no further action taken</a:t>
            </a:r>
          </a:p>
          <a:p>
            <a:pPr marL="1188720" lvl="5" indent="0">
              <a:buNone/>
            </a:pPr>
            <a:endParaRPr lang="en-US" dirty="0" smtClean="0"/>
          </a:p>
          <a:p>
            <a:pPr lvl="5"/>
            <a:r>
              <a:rPr lang="en-US" sz="1800" dirty="0" smtClean="0"/>
              <a:t>Issue of being unable to fully participate in informed decision making about their healthcare, and decisions/ consent is made given in ad hoc ways such as guesswork, family and friend assistance, and writing</a:t>
            </a:r>
          </a:p>
          <a:p>
            <a:pPr marL="1188720" lvl="5" indent="0">
              <a:buNone/>
            </a:pPr>
            <a:endParaRPr lang="en-US" sz="1800" dirty="0" smtClean="0"/>
          </a:p>
          <a:p>
            <a:pPr lvl="5"/>
            <a:r>
              <a:rPr lang="en-US" sz="1800" dirty="0" smtClean="0"/>
              <a:t>34.7% stated that because they had no interpreter, their health outcome was worse. </a:t>
            </a:r>
          </a:p>
          <a:p>
            <a:pPr marL="1188720" lvl="5" indent="0">
              <a:buNone/>
            </a:pPr>
            <a:r>
              <a:rPr lang="en-US" sz="1800" dirty="0"/>
              <a:t>	</a:t>
            </a:r>
            <a:r>
              <a:rPr lang="en-US" sz="1800" dirty="0" smtClean="0"/>
              <a:t>Case Study example: Patient so stressed about having no 	interpreter access, they had a family member sleep at the 	hospital with them.  Another Patient left under anesthesia while a 	deaf/blind interpreter was sourced.</a:t>
            </a:r>
            <a:endParaRPr lang="en-US" sz="1800" dirty="0"/>
          </a:p>
        </p:txBody>
      </p:sp>
    </p:spTree>
    <p:extLst>
      <p:ext uri="{BB962C8B-B14F-4D97-AF65-F5344CB8AC3E}">
        <p14:creationId xmlns:p14="http://schemas.microsoft.com/office/powerpoint/2010/main" val="19470174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800000"/>
                </a:solidFill>
              </a:rPr>
              <a:t>Issues Identified</a:t>
            </a:r>
            <a:endParaRPr lang="en-US" dirty="0">
              <a:solidFill>
                <a:srgbClr val="800000"/>
              </a:solidFill>
            </a:endParaRPr>
          </a:p>
        </p:txBody>
      </p:sp>
      <p:sp>
        <p:nvSpPr>
          <p:cNvPr id="3" name="Content Placeholder 2"/>
          <p:cNvSpPr>
            <a:spLocks noGrp="1"/>
          </p:cNvSpPr>
          <p:nvPr>
            <p:ph idx="1"/>
          </p:nvPr>
        </p:nvSpPr>
        <p:spPr/>
        <p:txBody>
          <a:bodyPr/>
          <a:lstStyle/>
          <a:p>
            <a:r>
              <a:rPr lang="en-US" b="1" dirty="0" smtClean="0"/>
              <a:t>Reliance on Alternative methods of communication resulting in malpractice and poorer health outcomes</a:t>
            </a:r>
          </a:p>
          <a:p>
            <a:endParaRPr lang="en-US" dirty="0" smtClean="0"/>
          </a:p>
          <a:p>
            <a:pPr lvl="4"/>
            <a:r>
              <a:rPr lang="en-US" dirty="0" smtClean="0"/>
              <a:t>62.5% of respondents did not get an Auslan interpreter at all. In most of these cases, another way of communicating was found- pen and paper, guesswork, gesture , family/friends and reliance on lip-reading.</a:t>
            </a:r>
          </a:p>
          <a:p>
            <a:pPr lvl="4"/>
            <a:r>
              <a:rPr lang="en-US" dirty="0" smtClean="0"/>
              <a:t>Lip-reading is an imperfect science- it is made harder with illness and tiredness, and also with staff who are from non-English speaking backgrounds</a:t>
            </a:r>
          </a:p>
          <a:p>
            <a:pPr lvl="4"/>
            <a:r>
              <a:rPr lang="en-US" dirty="0" smtClean="0"/>
              <a:t>Pen and paper was also problematic, due to English being a large portion of respondents second language</a:t>
            </a:r>
          </a:p>
          <a:p>
            <a:pPr lvl="4"/>
            <a:r>
              <a:rPr lang="en-US" dirty="0" smtClean="0"/>
              <a:t>Communication was made even more difficult in these situations, as the average Australian has trouble with ‘Health Literacy”</a:t>
            </a:r>
          </a:p>
          <a:p>
            <a:pPr lvl="4"/>
            <a:r>
              <a:rPr lang="en-US" dirty="0" smtClean="0"/>
              <a:t>27.7% of cases were not able to have Auslan interpreters the whole time they needed one, 36.1% had to fight to get an Interpreter and 45.8% made a complaint.</a:t>
            </a:r>
          </a:p>
          <a:p>
            <a:pPr lvl="4"/>
            <a:r>
              <a:rPr lang="en-US" dirty="0" smtClean="0"/>
              <a:t> For those who did not make a complain, reasons cited included they were in too much pain to argue, or the complaints process was inaccessible.</a:t>
            </a:r>
          </a:p>
        </p:txBody>
      </p:sp>
    </p:spTree>
    <p:extLst>
      <p:ext uri="{BB962C8B-B14F-4D97-AF65-F5344CB8AC3E}">
        <p14:creationId xmlns:p14="http://schemas.microsoft.com/office/powerpoint/2010/main" val="33603575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800000"/>
                </a:solidFill>
              </a:rPr>
              <a:t>Issues Identified</a:t>
            </a:r>
            <a:endParaRPr lang="en-US" dirty="0"/>
          </a:p>
        </p:txBody>
      </p:sp>
      <p:sp>
        <p:nvSpPr>
          <p:cNvPr id="3" name="Content Placeholder 2"/>
          <p:cNvSpPr>
            <a:spLocks noGrp="1"/>
          </p:cNvSpPr>
          <p:nvPr>
            <p:ph idx="1"/>
          </p:nvPr>
        </p:nvSpPr>
        <p:spPr/>
        <p:txBody>
          <a:bodyPr/>
          <a:lstStyle/>
          <a:p>
            <a:r>
              <a:rPr lang="en-US" b="1" dirty="0" smtClean="0"/>
              <a:t>Skillset of inadequate Auslan Interpreters and family members resulting in miscommunication between practitioners and patients</a:t>
            </a:r>
          </a:p>
          <a:p>
            <a:pPr lvl="4"/>
            <a:endParaRPr lang="en-US" dirty="0" smtClean="0"/>
          </a:p>
          <a:p>
            <a:pPr lvl="4"/>
            <a:r>
              <a:rPr lang="en-US" dirty="0" smtClean="0"/>
              <a:t>One third of respondents were forced to rely on family and friends to interpret and a large number of these family and friends were Deaf themselves </a:t>
            </a:r>
          </a:p>
          <a:p>
            <a:pPr marL="1188720" lvl="5" indent="0">
              <a:buNone/>
            </a:pPr>
            <a:r>
              <a:rPr lang="en-US" dirty="0"/>
              <a:t>	</a:t>
            </a:r>
            <a:r>
              <a:rPr lang="en-US" dirty="0" smtClean="0"/>
              <a:t>Case Study example: Patient had brain surgery, and Deaf family member was asked 	to ask the patient a number of questions to test brain function and memory. </a:t>
            </a:r>
          </a:p>
          <a:p>
            <a:pPr marL="1188720" lvl="5" indent="0">
              <a:buNone/>
            </a:pPr>
            <a:endParaRPr lang="en-US" dirty="0" smtClean="0"/>
          </a:p>
          <a:p>
            <a:pPr lvl="4"/>
            <a:r>
              <a:rPr lang="en-US" dirty="0" smtClean="0"/>
              <a:t>The use of family and friends has lead to serious miscommunication </a:t>
            </a:r>
          </a:p>
          <a:p>
            <a:pPr marL="1188720" lvl="5" indent="0">
              <a:buNone/>
            </a:pPr>
            <a:r>
              <a:rPr lang="en-US" dirty="0"/>
              <a:t>	</a:t>
            </a:r>
            <a:r>
              <a:rPr lang="en-US" dirty="0" smtClean="0"/>
              <a:t>Case Study example, 11 year old patient’s Deaf mother had a meeting with a 	specialist, using the fathers new wife (who knew no Auslan) to interpret</a:t>
            </a:r>
          </a:p>
          <a:p>
            <a:pPr marL="1188720" lvl="5" indent="0">
              <a:buNone/>
            </a:pPr>
            <a:endParaRPr lang="en-US" dirty="0" smtClean="0"/>
          </a:p>
          <a:p>
            <a:pPr lvl="4"/>
            <a:r>
              <a:rPr lang="en-US" dirty="0" smtClean="0"/>
              <a:t>Cases where practitioners have used children to interpret</a:t>
            </a:r>
          </a:p>
          <a:p>
            <a:pPr marL="1051560" lvl="4" indent="0">
              <a:buNone/>
            </a:pPr>
            <a:r>
              <a:rPr lang="en-US" dirty="0"/>
              <a:t>	</a:t>
            </a:r>
            <a:r>
              <a:rPr lang="en-US" dirty="0" smtClean="0"/>
              <a:t>	 Case Study example: 11 year old girl asked to come with paramedic in an 		ambulance to interpreter for her Deaf mother</a:t>
            </a:r>
          </a:p>
        </p:txBody>
      </p:sp>
    </p:spTree>
    <p:extLst>
      <p:ext uri="{BB962C8B-B14F-4D97-AF65-F5344CB8AC3E}">
        <p14:creationId xmlns:p14="http://schemas.microsoft.com/office/powerpoint/2010/main" val="34948981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800000"/>
                </a:solidFill>
              </a:rPr>
              <a:t>Issues Identified</a:t>
            </a:r>
            <a:endParaRPr lang="en-US" dirty="0"/>
          </a:p>
        </p:txBody>
      </p:sp>
      <p:sp>
        <p:nvSpPr>
          <p:cNvPr id="3" name="Content Placeholder 2"/>
          <p:cNvSpPr>
            <a:spLocks noGrp="1"/>
          </p:cNvSpPr>
          <p:nvPr>
            <p:ph idx="1"/>
          </p:nvPr>
        </p:nvSpPr>
        <p:spPr/>
        <p:txBody>
          <a:bodyPr/>
          <a:lstStyle/>
          <a:p>
            <a:r>
              <a:rPr lang="en-US" b="1" dirty="0" smtClean="0"/>
              <a:t>Auslan Interpreter Booking System Inconstancies resulting in burnout of Auslan Interpreters and breaches of interpreters ethics</a:t>
            </a:r>
          </a:p>
          <a:p>
            <a:endParaRPr lang="en-US" dirty="0" smtClean="0"/>
          </a:p>
          <a:p>
            <a:pPr lvl="4"/>
            <a:r>
              <a:rPr lang="en-US" dirty="0" smtClean="0"/>
              <a:t>Interpreters booked in too many appointments in a short space of time.</a:t>
            </a:r>
          </a:p>
          <a:p>
            <a:pPr marL="1051560" lvl="4" indent="0">
              <a:buNone/>
            </a:pPr>
            <a:endParaRPr lang="en-US" dirty="0" smtClean="0"/>
          </a:p>
          <a:p>
            <a:pPr lvl="4"/>
            <a:r>
              <a:rPr lang="en-US" dirty="0" smtClean="0"/>
              <a:t>Quality of interpreters in the hospital system- many are not at the Professional Level 3 required due to not working for all language booking agencies, and hospitals employing interpreters directly without the assistance of an agency</a:t>
            </a:r>
          </a:p>
          <a:p>
            <a:pPr marL="1051560" lvl="4" indent="0">
              <a:buNone/>
            </a:pPr>
            <a:endParaRPr lang="en-US" dirty="0" smtClean="0"/>
          </a:p>
          <a:p>
            <a:pPr lvl="4"/>
            <a:r>
              <a:rPr lang="en-US" dirty="0" smtClean="0"/>
              <a:t>All language interpreting agencies are generally unfamiliar with the needs of Deaf patients and the needs of the Auslan Interpreter Case Study Example: an Auslan interpreter working for an all language agency worked five hours without a break, as the appointment turned into an emergency, and ended up fainting on the job.</a:t>
            </a:r>
          </a:p>
        </p:txBody>
      </p:sp>
    </p:spTree>
    <p:extLst>
      <p:ext uri="{BB962C8B-B14F-4D97-AF65-F5344CB8AC3E}">
        <p14:creationId xmlns:p14="http://schemas.microsoft.com/office/powerpoint/2010/main" val="24366369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800000"/>
                </a:solidFill>
              </a:rPr>
              <a:t>Issues Identified</a:t>
            </a:r>
            <a:endParaRPr lang="en-US" dirty="0"/>
          </a:p>
        </p:txBody>
      </p:sp>
      <p:sp>
        <p:nvSpPr>
          <p:cNvPr id="3" name="Content Placeholder 2"/>
          <p:cNvSpPr>
            <a:spLocks noGrp="1"/>
          </p:cNvSpPr>
          <p:nvPr>
            <p:ph idx="1"/>
          </p:nvPr>
        </p:nvSpPr>
        <p:spPr/>
        <p:txBody>
          <a:bodyPr/>
          <a:lstStyle/>
          <a:p>
            <a:r>
              <a:rPr lang="en-US" b="1" dirty="0" smtClean="0"/>
              <a:t>Ineffective Complaints Processes</a:t>
            </a:r>
          </a:p>
          <a:p>
            <a:pPr marL="0" indent="0">
              <a:buNone/>
            </a:pPr>
            <a:endParaRPr lang="en-US" dirty="0" smtClean="0"/>
          </a:p>
          <a:p>
            <a:pPr lvl="3"/>
            <a:r>
              <a:rPr lang="en-US" dirty="0" smtClean="0"/>
              <a:t>Complaints processes are inaccessible, particularly if it is about interpreter access</a:t>
            </a:r>
          </a:p>
          <a:p>
            <a:pPr marL="822960" lvl="3" indent="0">
              <a:buNone/>
            </a:pPr>
            <a:endParaRPr lang="en-US" dirty="0" smtClean="0"/>
          </a:p>
          <a:p>
            <a:pPr lvl="3"/>
            <a:r>
              <a:rPr lang="en-US" dirty="0" smtClean="0"/>
              <a:t>Complaints are solved case by case, not across the board changes Case Study example: major maternity hospital received four complaints about the same issue, and only one was successful.</a:t>
            </a:r>
          </a:p>
          <a:p>
            <a:pPr marL="822960" lvl="3" indent="0">
              <a:buNone/>
            </a:pPr>
            <a:endParaRPr lang="en-US" dirty="0" smtClean="0"/>
          </a:p>
          <a:p>
            <a:pPr lvl="3"/>
            <a:r>
              <a:rPr lang="en-US" dirty="0" smtClean="0"/>
              <a:t>31.9% were refused an interpreter by the hospital, mostly in the emergency departments, and lack of knowledge about the interpreter booking system was the biggest factor i.e.: “the interpreter booking office is closed”, “interpreters don</a:t>
            </a:r>
            <a:r>
              <a:rPr lang="fr-FR" dirty="0" smtClean="0"/>
              <a:t>’</a:t>
            </a:r>
            <a:r>
              <a:rPr lang="en-US" dirty="0" smtClean="0"/>
              <a:t>t work on Fridays”, “you can only have an interpreter once a month”, “we cant pay for it, its not a part of our translating policy”</a:t>
            </a:r>
          </a:p>
          <a:p>
            <a:pPr lvl="3"/>
            <a:endParaRPr lang="en-US" dirty="0" smtClean="0"/>
          </a:p>
          <a:p>
            <a:pPr lvl="3"/>
            <a:endParaRPr lang="en-US" dirty="0"/>
          </a:p>
        </p:txBody>
      </p:sp>
    </p:spTree>
    <p:extLst>
      <p:ext uri="{BB962C8B-B14F-4D97-AF65-F5344CB8AC3E}">
        <p14:creationId xmlns:p14="http://schemas.microsoft.com/office/powerpoint/2010/main" val="111643570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100</TotalTime>
  <Words>1031</Words>
  <Application>Microsoft Macintosh PowerPoint</Application>
  <PresentationFormat>On-screen Show (4:3)</PresentationFormat>
  <Paragraphs>92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An Inquiry into Access to Auslan Interpreters in Victorian Hospitals</vt:lpstr>
      <vt:lpstr>Overview</vt:lpstr>
      <vt:lpstr>Legal Framework for Auslan Interpreter provision in Victorian hospitals</vt:lpstr>
      <vt:lpstr>Methodology</vt:lpstr>
      <vt:lpstr>Issues Identified</vt:lpstr>
      <vt:lpstr>Issues Identified</vt:lpstr>
      <vt:lpstr>Issues Identified</vt:lpstr>
      <vt:lpstr>Issues Identified</vt:lpstr>
      <vt:lpstr>Issues Identified</vt:lpstr>
      <vt:lpstr>What was POSITIVE?</vt:lpstr>
      <vt:lpstr>Recommendations for Change</vt:lpstr>
      <vt:lpstr>In Conclusion</vt:lpstr>
      <vt:lpstr>Thank you for listening!</vt:lpstr>
    </vt:vector>
  </TitlesOfParts>
  <Company>Victorian Council of Deaf People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Inquiry into Access to Auslan Interpreters in Victorian Hospitals</dc:title>
  <dc:creator>Melissa Lowrie</dc:creator>
  <cp:lastModifiedBy>Melissa Lowrie</cp:lastModifiedBy>
  <cp:revision>13</cp:revision>
  <cp:lastPrinted>2014-06-12T03:05:15Z</cp:lastPrinted>
  <dcterms:created xsi:type="dcterms:W3CDTF">2014-05-21T03:49:04Z</dcterms:created>
  <dcterms:modified xsi:type="dcterms:W3CDTF">2014-09-01T23:09:46Z</dcterms:modified>
</cp:coreProperties>
</file>