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9" r:id="rId4"/>
    <p:sldId id="260" r:id="rId5"/>
    <p:sldId id="276" r:id="rId6"/>
    <p:sldId id="277" r:id="rId7"/>
    <p:sldId id="279" r:id="rId8"/>
    <p:sldId id="258" r:id="rId9"/>
    <p:sldId id="272" r:id="rId10"/>
    <p:sldId id="273" r:id="rId11"/>
    <p:sldId id="274" r:id="rId12"/>
    <p:sldId id="261" r:id="rId13"/>
    <p:sldId id="263" r:id="rId14"/>
    <p:sldId id="262" r:id="rId15"/>
    <p:sldId id="264" r:id="rId16"/>
    <p:sldId id="265" r:id="rId17"/>
    <p:sldId id="266" r:id="rId18"/>
    <p:sldId id="267" r:id="rId19"/>
    <p:sldId id="268" r:id="rId20"/>
    <p:sldId id="270" r:id="rId21"/>
    <p:sldId id="275" r:id="rId22"/>
    <p:sldId id="271" r:id="rId23"/>
    <p:sldId id="278" r:id="rId24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99"/>
    <a:srgbClr val="0033CC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0929"/>
  </p:normalViewPr>
  <p:slideViewPr>
    <p:cSldViewPr>
      <p:cViewPr varScale="1">
        <p:scale>
          <a:sx n="34" d="100"/>
          <a:sy n="34" d="100"/>
        </p:scale>
        <p:origin x="989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AU" alt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AU" alt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AU" alt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9F8B0D3-C786-43D8-9F10-955D2FB27D87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244104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AU" altLang="en-US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AU" altLang="en-US"/>
          </a:p>
        </p:txBody>
      </p:sp>
      <p:sp>
        <p:nvSpPr>
          <p:cNvPr id="307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text styles</a:t>
            </a:r>
          </a:p>
          <a:p>
            <a:pPr lvl="1"/>
            <a:r>
              <a:rPr lang="en-AU" altLang="en-US" smtClean="0"/>
              <a:t>Second level</a:t>
            </a:r>
          </a:p>
          <a:p>
            <a:pPr lvl="2"/>
            <a:r>
              <a:rPr lang="en-AU" altLang="en-US" smtClean="0"/>
              <a:t>Third level</a:t>
            </a:r>
          </a:p>
          <a:p>
            <a:pPr lvl="3"/>
            <a:r>
              <a:rPr lang="en-AU" altLang="en-US" smtClean="0"/>
              <a:t>Fourth level</a:t>
            </a:r>
          </a:p>
          <a:p>
            <a:pPr lvl="4"/>
            <a:r>
              <a:rPr lang="en-AU" altLang="en-US" smtClean="0"/>
              <a:t>Fifth level</a:t>
            </a:r>
          </a:p>
        </p:txBody>
      </p:sp>
      <p:sp>
        <p:nvSpPr>
          <p:cNvPr id="307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AU" altLang="en-US"/>
          </a:p>
        </p:txBody>
      </p:sp>
      <p:sp>
        <p:nvSpPr>
          <p:cNvPr id="307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27096A1-A9C7-4413-A7E2-D411DDA1324E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1270939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BEBB9C-CDF3-4D98-B14D-8D42B666DA87}" type="slidenum">
              <a:rPr lang="en-AU" altLang="en-US"/>
              <a:pPr/>
              <a:t>1</a:t>
            </a:fld>
            <a:endParaRPr lang="en-AU" alt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762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8CB485-CCC5-4C5E-9D30-4F82BD5B6E1A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12699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423F8F-9458-43AE-B554-199B28A7F255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63952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609600"/>
            <a:ext cx="192405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609600"/>
            <a:ext cx="561975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768F64-C437-416A-AFA6-ECF38CE4EFE5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240182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029814-96B3-4519-AC2E-50FBAC44FED1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966952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A4A13A-3E15-43D7-9929-3F9D9F6037B4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786331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981200"/>
            <a:ext cx="37719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7719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382DC-7453-4097-A763-D4DBE1C13ACD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432056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50EE80-5145-44C0-BADD-D8ABCD412B21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008700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F1298-B563-4C77-AA25-D7AC2108AFA3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077698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C52DB0-3FD1-4A79-A0EF-BFA95FE63E61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849665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EAE92D-E7C5-4E02-8803-3CDE502112E8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786452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079019-6C2E-4D72-A3F1-F4BAD3C33CA6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446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609600"/>
            <a:ext cx="6248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</a:t>
            </a:r>
            <a:r>
              <a:rPr lang="en-US" altLang="en-US" smtClean="0"/>
              <a:t/>
            </a:r>
            <a:br>
              <a:rPr lang="en-US" altLang="en-US" smtClean="0"/>
            </a:br>
            <a:r>
              <a:rPr lang="en-AU" altLang="en-US" smtClean="0"/>
              <a:t>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981200"/>
            <a:ext cx="7696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AU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AU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0" y="62484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AU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67600" y="62484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40C757C6-38C8-4F55-B821-1C75ABD31ECB}" type="slidenum">
              <a:rPr lang="en-AU" altLang="en-US"/>
              <a:pPr/>
              <a:t>‹#›</a:t>
            </a:fld>
            <a:endParaRPr lang="en-AU" alt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838200" cy="6858000"/>
          </a:xfrm>
          <a:prstGeom prst="rect">
            <a:avLst/>
          </a:prstGeom>
          <a:solidFill>
            <a:srgbClr val="33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pic>
        <p:nvPicPr>
          <p:cNvPr id="1034" name="Picture 10" descr="R:\DTP Requests\Logos\pwda_logogif.gi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52400"/>
            <a:ext cx="1281113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>
            <a:off x="990600" y="1828800"/>
            <a:ext cx="7696200" cy="152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Franklin Gothic Book" panose="020B05030201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Franklin Gothic Book" panose="020B05030201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Franklin Gothic Book" panose="020B05030201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Franklin Gothic Book" panose="020B05030201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Franklin Gothic Book" panose="020B05030201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Franklin Gothic Book" panose="020B05030201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Franklin Gothic Book" panose="020B05030201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Franklin Gothic Book" panose="020B05030201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rcdisabilitysupport.pwd.org.au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988840"/>
            <a:ext cx="7696200" cy="41148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FontTx/>
              <a:buNone/>
            </a:pPr>
            <a:r>
              <a:rPr lang="en-US" altLang="en-US" sz="6000" dirty="0" smtClean="0"/>
              <a:t>Supporting </a:t>
            </a:r>
          </a:p>
          <a:p>
            <a:pPr marL="0" indent="0" algn="ctr">
              <a:spcBef>
                <a:spcPts val="0"/>
              </a:spcBef>
              <a:buFontTx/>
              <a:buNone/>
            </a:pPr>
            <a:r>
              <a:rPr lang="en-US" altLang="en-US" sz="6000" dirty="0"/>
              <a:t>p</a:t>
            </a:r>
            <a:r>
              <a:rPr lang="en-US" altLang="en-US" sz="6000" dirty="0" smtClean="0"/>
              <a:t>eople with </a:t>
            </a:r>
            <a:r>
              <a:rPr lang="en-US" altLang="en-US" sz="6000" dirty="0"/>
              <a:t>d</a:t>
            </a:r>
            <a:r>
              <a:rPr lang="en-US" altLang="en-US" sz="6000" dirty="0" smtClean="0"/>
              <a:t>isability affected by the </a:t>
            </a:r>
          </a:p>
          <a:p>
            <a:pPr marL="0" indent="0" algn="ctr">
              <a:spcBef>
                <a:spcPts val="0"/>
              </a:spcBef>
              <a:buFontTx/>
              <a:buNone/>
            </a:pPr>
            <a:r>
              <a:rPr lang="en-US" altLang="en-US" sz="6000" dirty="0" smtClean="0"/>
              <a:t>Child Sex Abuse Royal Commission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Barriers to Reporting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People with disability, including children, may face many barriers to reporting:</a:t>
            </a:r>
          </a:p>
          <a:p>
            <a:pPr lvl="1"/>
            <a:r>
              <a:rPr lang="en-AU" dirty="0" smtClean="0"/>
              <a:t>They may not have adequate support to report to the police</a:t>
            </a:r>
          </a:p>
          <a:p>
            <a:pPr lvl="1"/>
            <a:r>
              <a:rPr lang="en-AU" dirty="0" smtClean="0"/>
              <a:t>They may only be able to report to staff, who may not respond well</a:t>
            </a:r>
          </a:p>
          <a:p>
            <a:pPr lvl="1"/>
            <a:r>
              <a:rPr lang="en-AU" dirty="0" smtClean="0"/>
              <a:t>The police may not be equipped to respond</a:t>
            </a:r>
          </a:p>
          <a:p>
            <a:pPr lvl="1"/>
            <a:r>
              <a:rPr lang="en-AU" dirty="0" smtClean="0"/>
              <a:t>They may not be understood as ‘reliable witnesses’ and so are denied access to legal justice.</a:t>
            </a:r>
          </a:p>
          <a:p>
            <a:pPr lvl="1"/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074624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Unique Opportunity	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981200"/>
            <a:ext cx="8136904" cy="4114800"/>
          </a:xfrm>
        </p:spPr>
        <p:txBody>
          <a:bodyPr/>
          <a:lstStyle/>
          <a:p>
            <a:pPr marL="457200" lvl="1" indent="0">
              <a:buNone/>
            </a:pPr>
            <a:r>
              <a:rPr lang="en-AU" dirty="0" smtClean="0"/>
              <a:t>The Royal Commission is a unique opportunity for people with disability:</a:t>
            </a:r>
          </a:p>
          <a:p>
            <a:pPr lvl="1"/>
            <a:r>
              <a:rPr lang="en-AU" dirty="0" smtClean="0"/>
              <a:t>You </a:t>
            </a:r>
            <a:r>
              <a:rPr lang="en-AU" dirty="0"/>
              <a:t>can tell your story, even if you have already told someone (including the police, or courts</a:t>
            </a:r>
            <a:r>
              <a:rPr lang="en-AU" dirty="0" smtClean="0"/>
              <a:t>)</a:t>
            </a:r>
            <a:endParaRPr lang="en-AU" dirty="0"/>
          </a:p>
          <a:p>
            <a:pPr lvl="1"/>
            <a:r>
              <a:rPr lang="en-AU" dirty="0"/>
              <a:t>If you don’t remember everything, you can share what you do remember</a:t>
            </a:r>
          </a:p>
          <a:p>
            <a:pPr lvl="1"/>
            <a:r>
              <a:rPr lang="en-AU" dirty="0"/>
              <a:t>If you need special arrangements to participate, there is support for you</a:t>
            </a:r>
            <a:endParaRPr lang="en-AU" dirty="0" smtClean="0"/>
          </a:p>
          <a:p>
            <a:r>
              <a:rPr lang="en-AU" dirty="0" smtClean="0"/>
              <a:t>All information will be used to try to make our society safer for all children.</a:t>
            </a:r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95202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5440" y="476672"/>
            <a:ext cx="6248400" cy="875184"/>
          </a:xfrm>
        </p:spPr>
        <p:txBody>
          <a:bodyPr/>
          <a:lstStyle/>
          <a:p>
            <a:r>
              <a:rPr lang="en-AU" sz="3600" dirty="0" smtClean="0"/>
              <a:t>Supporting people with disability affected by the Royal Commission</a:t>
            </a:r>
            <a:endParaRPr lang="en-A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sz="4000" dirty="0" smtClean="0"/>
              <a:t>This project is made up of four parts:</a:t>
            </a:r>
          </a:p>
          <a:p>
            <a:pPr lvl="1"/>
            <a:r>
              <a:rPr lang="en-AU" sz="4000" dirty="0" smtClean="0"/>
              <a:t>Individual Advocacy</a:t>
            </a:r>
          </a:p>
          <a:p>
            <a:pPr lvl="1"/>
            <a:r>
              <a:rPr lang="en-AU" sz="4000" dirty="0" smtClean="0"/>
              <a:t>Training</a:t>
            </a:r>
          </a:p>
          <a:p>
            <a:pPr lvl="1"/>
            <a:r>
              <a:rPr lang="en-AU" sz="4000" dirty="0" smtClean="0"/>
              <a:t>Systemic Advocacy and Policy</a:t>
            </a:r>
          </a:p>
          <a:p>
            <a:pPr lvl="1"/>
            <a:r>
              <a:rPr lang="en-AU" sz="4000" dirty="0" smtClean="0"/>
              <a:t>Research 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32363339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Individual Advocacy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916832"/>
            <a:ext cx="8388424" cy="4114800"/>
          </a:xfrm>
        </p:spPr>
        <p:txBody>
          <a:bodyPr/>
          <a:lstStyle/>
          <a:p>
            <a:r>
              <a:rPr lang="en-AU" dirty="0" smtClean="0"/>
              <a:t>We are here to ensure that people with disability affected by the Royal Commission have access to individual advocacy.</a:t>
            </a:r>
          </a:p>
          <a:p>
            <a:r>
              <a:rPr lang="en-AU" dirty="0" smtClean="0"/>
              <a:t>We can help you through Royal Commission processes, like:</a:t>
            </a:r>
          </a:p>
          <a:p>
            <a:pPr lvl="1"/>
            <a:r>
              <a:rPr lang="en-AU" dirty="0" smtClean="0"/>
              <a:t>Ensuring sessions/hearings are accessible </a:t>
            </a:r>
          </a:p>
          <a:p>
            <a:pPr lvl="1"/>
            <a:r>
              <a:rPr lang="en-AU" dirty="0" smtClean="0"/>
              <a:t>Ensuring supports are appropriate and accessible</a:t>
            </a:r>
            <a:endParaRPr lang="en-AU" dirty="0"/>
          </a:p>
          <a:p>
            <a:pPr lvl="1"/>
            <a:r>
              <a:rPr lang="en-AU" dirty="0" smtClean="0"/>
              <a:t>Supporting people with decision making</a:t>
            </a:r>
          </a:p>
          <a:p>
            <a:pPr lvl="1"/>
            <a:r>
              <a:rPr lang="en-AU" dirty="0" smtClean="0"/>
              <a:t>Supporting people while they wait for a session</a:t>
            </a:r>
          </a:p>
        </p:txBody>
      </p:sp>
    </p:spTree>
    <p:extLst>
      <p:ext uri="{BB962C8B-B14F-4D97-AF65-F5344CB8AC3E}">
        <p14:creationId xmlns:p14="http://schemas.microsoft.com/office/powerpoint/2010/main" val="13676601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Individual Advocacy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Our Individual Advocates have been fully trained to support children and adults with disability affected by the Royal Commission across Australia.</a:t>
            </a:r>
          </a:p>
          <a:p>
            <a:r>
              <a:rPr lang="en-AU" dirty="0" smtClean="0"/>
              <a:t>Advocates can assist with related issues – access to services, housing and discrimination complaints. </a:t>
            </a:r>
          </a:p>
          <a:p>
            <a:r>
              <a:rPr lang="en-AU" dirty="0" smtClean="0"/>
              <a:t>Call 1800 422 015</a:t>
            </a:r>
          </a:p>
        </p:txBody>
      </p:sp>
    </p:spTree>
    <p:extLst>
      <p:ext uri="{BB962C8B-B14F-4D97-AF65-F5344CB8AC3E}">
        <p14:creationId xmlns:p14="http://schemas.microsoft.com/office/powerpoint/2010/main" val="2762689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Training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Our training packages are key to ensuring that people with disability, their supporters and service providers, know about their sexual and human rights.</a:t>
            </a:r>
          </a:p>
          <a:p>
            <a:r>
              <a:rPr lang="en-AU" dirty="0" smtClean="0"/>
              <a:t>This is part of our Engagement Strategy: we will be targeting those areas abuse has been alleged, to ensure that people with disability can participate in the Royal Commission if they wish to.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39585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32656"/>
            <a:ext cx="6248400" cy="1143000"/>
          </a:xfrm>
        </p:spPr>
        <p:txBody>
          <a:bodyPr/>
          <a:lstStyle/>
          <a:p>
            <a:r>
              <a:rPr lang="en-AU" dirty="0" smtClean="0"/>
              <a:t>Training - people with disability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i="1" dirty="0"/>
              <a:t>Sexuality and Respectful </a:t>
            </a:r>
            <a:r>
              <a:rPr lang="en-AU" i="1" dirty="0" smtClean="0"/>
              <a:t>Relationships</a:t>
            </a:r>
            <a:endParaRPr lang="en-AU" dirty="0"/>
          </a:p>
          <a:p>
            <a:r>
              <a:rPr lang="en-AU" dirty="0"/>
              <a:t>Equips participants with an in-depth understanding of their human and sexual rights, </a:t>
            </a:r>
            <a:endParaRPr lang="en-AU" dirty="0" smtClean="0"/>
          </a:p>
          <a:p>
            <a:r>
              <a:rPr lang="en-AU" dirty="0" smtClean="0"/>
              <a:t>helps </a:t>
            </a:r>
            <a:r>
              <a:rPr lang="en-AU" dirty="0"/>
              <a:t>them to recognise violence and abuse, and </a:t>
            </a:r>
            <a:endParaRPr lang="en-AU" dirty="0" smtClean="0"/>
          </a:p>
          <a:p>
            <a:r>
              <a:rPr lang="en-AU" dirty="0" smtClean="0"/>
              <a:t>supports </a:t>
            </a:r>
            <a:r>
              <a:rPr lang="en-AU" dirty="0"/>
              <a:t>them in developing strategies around prevention and response</a:t>
            </a:r>
            <a:r>
              <a:rPr lang="en-AU" dirty="0" smtClean="0"/>
              <a:t>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098657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548680"/>
            <a:ext cx="6248400" cy="1143000"/>
          </a:xfrm>
        </p:spPr>
        <p:txBody>
          <a:bodyPr/>
          <a:lstStyle/>
          <a:p>
            <a:r>
              <a:rPr lang="en-AU" dirty="0" smtClean="0"/>
              <a:t>Training - Disability Service Providers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i="1" dirty="0" smtClean="0"/>
              <a:t>Responding to Sexual Assault</a:t>
            </a:r>
            <a:endParaRPr lang="en-AU" dirty="0" smtClean="0"/>
          </a:p>
          <a:p>
            <a:r>
              <a:rPr lang="en-AU" dirty="0" smtClean="0"/>
              <a:t>Equips participants with preventative approaches to sexual violence, especially in ensuring best practice preventative measures and strategies for response.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741403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548680"/>
            <a:ext cx="6248400" cy="1143000"/>
          </a:xfrm>
        </p:spPr>
        <p:txBody>
          <a:bodyPr/>
          <a:lstStyle/>
          <a:p>
            <a:r>
              <a:rPr lang="en-AU" dirty="0" smtClean="0"/>
              <a:t>Training - parents, families and carers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i="1" dirty="0" smtClean="0"/>
              <a:t>Supporting Respectful Relationships of Children and Adults with Disability</a:t>
            </a:r>
            <a:endParaRPr lang="en-AU" dirty="0" smtClean="0"/>
          </a:p>
          <a:p>
            <a:r>
              <a:rPr lang="en-AU" dirty="0" smtClean="0"/>
              <a:t>Informs participants about the human and sexual rights of people with disability and the supports required for these rights to be realised.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193837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1122" y="404664"/>
            <a:ext cx="6480720" cy="1143000"/>
          </a:xfrm>
        </p:spPr>
        <p:txBody>
          <a:bodyPr/>
          <a:lstStyle/>
          <a:p>
            <a:r>
              <a:rPr lang="en-AU" dirty="0" smtClean="0"/>
              <a:t>Training - other Support Services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i="1" dirty="0"/>
              <a:t>Disability Awareness and </a:t>
            </a:r>
            <a:r>
              <a:rPr lang="en-AU" i="1" dirty="0" smtClean="0"/>
              <a:t>Confidence</a:t>
            </a:r>
            <a:endParaRPr lang="en-AU" dirty="0" smtClean="0"/>
          </a:p>
          <a:p>
            <a:r>
              <a:rPr lang="en-AU" dirty="0" smtClean="0"/>
              <a:t>Raises the disability competence of staff and the organisation as a whole. </a:t>
            </a:r>
          </a:p>
          <a:p>
            <a:r>
              <a:rPr lang="en-AU" dirty="0"/>
              <a:t>F</a:t>
            </a:r>
            <a:r>
              <a:rPr lang="en-AU" dirty="0" smtClean="0"/>
              <a:t>or mainstream support services, especially those supporting people affected by the Royal Commission.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73579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04664"/>
            <a:ext cx="6248400" cy="1143000"/>
          </a:xfrm>
        </p:spPr>
        <p:txBody>
          <a:bodyPr/>
          <a:lstStyle/>
          <a:p>
            <a:r>
              <a:rPr lang="en-AU" dirty="0" smtClean="0"/>
              <a:t>Introduction to the Royal Commission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dirty="0"/>
              <a:t>Royal Commission into Institutional Responses </a:t>
            </a:r>
            <a:r>
              <a:rPr lang="en-AU" dirty="0" smtClean="0"/>
              <a:t>to Child </a:t>
            </a:r>
            <a:r>
              <a:rPr lang="en-AU" dirty="0"/>
              <a:t>Sexual Abuse </a:t>
            </a:r>
            <a:r>
              <a:rPr lang="en-AU" dirty="0" smtClean="0"/>
              <a:t>was </a:t>
            </a:r>
            <a:r>
              <a:rPr lang="en-AU" dirty="0"/>
              <a:t>called at the end of </a:t>
            </a:r>
            <a:r>
              <a:rPr lang="en-AU" dirty="0" smtClean="0"/>
              <a:t>2012. </a:t>
            </a:r>
          </a:p>
          <a:p>
            <a:r>
              <a:rPr lang="en-AU" dirty="0" smtClean="0"/>
              <a:t>It </a:t>
            </a:r>
            <a:r>
              <a:rPr lang="en-AU" dirty="0"/>
              <a:t>is set up to find out </a:t>
            </a:r>
            <a:r>
              <a:rPr lang="en-AU" dirty="0" smtClean="0"/>
              <a:t>:</a:t>
            </a:r>
          </a:p>
          <a:p>
            <a:pPr lvl="1"/>
            <a:r>
              <a:rPr lang="en-AU" dirty="0" smtClean="0"/>
              <a:t>why </a:t>
            </a:r>
            <a:r>
              <a:rPr lang="en-AU" dirty="0"/>
              <a:t>child sex abuse happens in </a:t>
            </a:r>
            <a:r>
              <a:rPr lang="en-AU" dirty="0" smtClean="0"/>
              <a:t>institutions;</a:t>
            </a:r>
          </a:p>
          <a:p>
            <a:pPr lvl="1"/>
            <a:r>
              <a:rPr lang="en-AU" dirty="0" smtClean="0"/>
              <a:t>what </a:t>
            </a:r>
            <a:r>
              <a:rPr lang="en-AU" dirty="0"/>
              <a:t>the problems are with how institutions respond to child sex abuse, </a:t>
            </a:r>
            <a:r>
              <a:rPr lang="en-AU" dirty="0" smtClean="0"/>
              <a:t>and</a:t>
            </a:r>
          </a:p>
          <a:p>
            <a:pPr lvl="1"/>
            <a:r>
              <a:rPr lang="en-AU" dirty="0" smtClean="0"/>
              <a:t>how </a:t>
            </a:r>
            <a:r>
              <a:rPr lang="en-AU" dirty="0"/>
              <a:t>to change institutions to stop child sex abuse from happening</a:t>
            </a:r>
            <a:r>
              <a:rPr lang="en-AU" dirty="0" smtClean="0"/>
              <a:t>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064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Systemic Advocacy and Policy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Submissions to the Royal Commission:</a:t>
            </a:r>
          </a:p>
          <a:p>
            <a:pPr lvl="1"/>
            <a:r>
              <a:rPr lang="en-AU" dirty="0" smtClean="0"/>
              <a:t>Child-Safe Institutions</a:t>
            </a:r>
          </a:p>
          <a:p>
            <a:pPr lvl="1"/>
            <a:r>
              <a:rPr lang="en-AU" dirty="0" smtClean="0"/>
              <a:t>Segregation</a:t>
            </a:r>
          </a:p>
          <a:p>
            <a:pPr lvl="1"/>
            <a:r>
              <a:rPr lang="en-AU" dirty="0" smtClean="0"/>
              <a:t>Sex and Relationships Education</a:t>
            </a:r>
          </a:p>
          <a:p>
            <a:pPr lvl="1"/>
            <a:r>
              <a:rPr lang="en-AU" dirty="0" smtClean="0"/>
              <a:t>Access to Justice</a:t>
            </a:r>
          </a:p>
          <a:p>
            <a:pPr lvl="1"/>
            <a:r>
              <a:rPr lang="en-AU" dirty="0" smtClean="0"/>
              <a:t>Restrictive Practices</a:t>
            </a:r>
          </a:p>
          <a:p>
            <a:pPr lvl="1"/>
            <a:r>
              <a:rPr lang="en-AU" dirty="0" smtClean="0"/>
              <a:t>NDIS – safeguards and quality framework</a:t>
            </a:r>
          </a:p>
          <a:p>
            <a:r>
              <a:rPr lang="en-AU" dirty="0"/>
              <a:t>S</a:t>
            </a:r>
            <a:r>
              <a:rPr lang="en-AU" dirty="0" smtClean="0"/>
              <a:t>eries of focus groups with people with disability.</a:t>
            </a:r>
          </a:p>
        </p:txBody>
      </p:sp>
    </p:spTree>
    <p:extLst>
      <p:ext uri="{BB962C8B-B14F-4D97-AF65-F5344CB8AC3E}">
        <p14:creationId xmlns:p14="http://schemas.microsoft.com/office/powerpoint/2010/main" val="22208154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Research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1245" y="2060848"/>
            <a:ext cx="7696200" cy="4114800"/>
          </a:xfrm>
        </p:spPr>
        <p:txBody>
          <a:bodyPr/>
          <a:lstStyle/>
          <a:p>
            <a:pPr marL="0" indent="0">
              <a:buNone/>
            </a:pPr>
            <a:r>
              <a:rPr lang="en-AU" dirty="0" smtClean="0"/>
              <a:t>In collaboration with the Southern Cross University we will be investigating what makes children with disability feel safe when they receive services. </a:t>
            </a:r>
          </a:p>
          <a:p>
            <a:pPr marL="0" indent="0">
              <a:buNone/>
            </a:pPr>
            <a:r>
              <a:rPr lang="en-AU" dirty="0" smtClean="0"/>
              <a:t>Outcomes of the research will go directly to the Royal Commission for inclusion in their policy work, findings and recommendations.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942766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Further Information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981200"/>
            <a:ext cx="8424936" cy="4114800"/>
          </a:xfrm>
        </p:spPr>
        <p:txBody>
          <a:bodyPr/>
          <a:lstStyle/>
          <a:p>
            <a:r>
              <a:rPr lang="en-AU" dirty="0" smtClean="0">
                <a:hlinkClick r:id="rId2"/>
              </a:rPr>
              <a:t>http://RCsupport.pwd.org.au</a:t>
            </a:r>
            <a:endParaRPr lang="en-AU" dirty="0" smtClean="0"/>
          </a:p>
          <a:p>
            <a:pPr lvl="1"/>
            <a:r>
              <a:rPr lang="en-AU" dirty="0" smtClean="0"/>
              <a:t>Sign up for newsletters!</a:t>
            </a:r>
          </a:p>
          <a:p>
            <a:r>
              <a:rPr lang="en-AU" sz="2800" dirty="0" smtClean="0"/>
              <a:t>For Individual Advocacy </a:t>
            </a:r>
          </a:p>
          <a:p>
            <a:pPr lvl="1"/>
            <a:r>
              <a:rPr lang="en-AU" dirty="0" smtClean="0"/>
              <a:t>call 1800 422 015; TTY 1800 422 016; </a:t>
            </a:r>
          </a:p>
          <a:p>
            <a:pPr lvl="1"/>
            <a:r>
              <a:rPr lang="en-AU" dirty="0" smtClean="0"/>
              <a:t>email: dris@pwd.org.au</a:t>
            </a:r>
          </a:p>
          <a:p>
            <a:r>
              <a:rPr lang="en-AU" sz="2800" dirty="0" smtClean="0"/>
              <a:t>For Training queries</a:t>
            </a:r>
          </a:p>
          <a:p>
            <a:pPr lvl="1"/>
            <a:r>
              <a:rPr lang="en-AU" dirty="0" smtClean="0"/>
              <a:t>email: gregr@pwd.org.au</a:t>
            </a:r>
          </a:p>
          <a:p>
            <a:r>
              <a:rPr lang="en-AU" sz="2800" dirty="0" smtClean="0"/>
              <a:t>For Systemic Advocacy, Policy and Research queries</a:t>
            </a:r>
          </a:p>
          <a:p>
            <a:pPr lvl="1"/>
            <a:r>
              <a:rPr lang="en-AU" dirty="0"/>
              <a:t>e</a:t>
            </a:r>
            <a:r>
              <a:rPr lang="en-AU" dirty="0" smtClean="0"/>
              <a:t>mail: jessc@pwd.org.au</a:t>
            </a:r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053957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Other key support services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There are support services available to those affected by the Royal Commission</a:t>
            </a:r>
          </a:p>
          <a:p>
            <a:pPr lvl="1"/>
            <a:r>
              <a:rPr lang="en-AU" dirty="0" smtClean="0"/>
              <a:t>Sexual Assault Counselling  Australia (part of Rape and Domestic Violence Services Australia) provide phone and face-to-face counselling to survivors and supporters</a:t>
            </a:r>
          </a:p>
          <a:p>
            <a:pPr lvl="2"/>
            <a:r>
              <a:rPr lang="en-AU" dirty="0" smtClean="0"/>
              <a:t>Call </a:t>
            </a:r>
            <a:r>
              <a:rPr lang="en-AU" dirty="0"/>
              <a:t>1800 211 028.</a:t>
            </a:r>
            <a:endParaRPr lang="en-AU" dirty="0" smtClean="0"/>
          </a:p>
          <a:p>
            <a:pPr lvl="1"/>
            <a:r>
              <a:rPr lang="en-AU" dirty="0" err="1" smtClean="0"/>
              <a:t>knowmore</a:t>
            </a:r>
            <a:r>
              <a:rPr lang="en-AU" dirty="0" smtClean="0"/>
              <a:t> provide legal advice, and a range of other services like counselling. </a:t>
            </a:r>
          </a:p>
          <a:p>
            <a:pPr lvl="2"/>
            <a:r>
              <a:rPr lang="en-AU" dirty="0" smtClean="0"/>
              <a:t>Call 1800 605 762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21003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76672"/>
            <a:ext cx="6248400" cy="1143000"/>
          </a:xfrm>
        </p:spPr>
        <p:txBody>
          <a:bodyPr/>
          <a:lstStyle/>
          <a:p>
            <a:r>
              <a:rPr lang="en-AU" dirty="0" smtClean="0"/>
              <a:t>What counts as an ‘institution’?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060848"/>
            <a:ext cx="7696200" cy="4653136"/>
          </a:xfrm>
        </p:spPr>
        <p:txBody>
          <a:bodyPr/>
          <a:lstStyle/>
          <a:p>
            <a:pPr marL="0" indent="0">
              <a:buNone/>
            </a:pPr>
            <a:r>
              <a:rPr lang="en-AU" dirty="0" smtClean="0"/>
              <a:t>Children with disability may have been sexually abused in mainstream institutions, like: </a:t>
            </a:r>
          </a:p>
          <a:p>
            <a:pPr lvl="1"/>
            <a:r>
              <a:rPr lang="en-AU" dirty="0" smtClean="0"/>
              <a:t>Churches</a:t>
            </a:r>
          </a:p>
          <a:p>
            <a:pPr lvl="1"/>
            <a:r>
              <a:rPr lang="en-AU" dirty="0" smtClean="0"/>
              <a:t>Schools</a:t>
            </a:r>
          </a:p>
          <a:p>
            <a:pPr lvl="1"/>
            <a:r>
              <a:rPr lang="en-AU" dirty="0" smtClean="0"/>
              <a:t>Hospitals </a:t>
            </a:r>
          </a:p>
          <a:p>
            <a:pPr lvl="1"/>
            <a:r>
              <a:rPr lang="en-AU" dirty="0"/>
              <a:t>S</a:t>
            </a:r>
            <a:r>
              <a:rPr lang="en-AU" dirty="0" smtClean="0"/>
              <a:t>porting clubs</a:t>
            </a:r>
          </a:p>
          <a:p>
            <a:pPr lvl="1"/>
            <a:r>
              <a:rPr lang="en-AU" dirty="0" smtClean="0"/>
              <a:t>Children’s homes</a:t>
            </a:r>
          </a:p>
          <a:p>
            <a:pPr lvl="1"/>
            <a:r>
              <a:rPr lang="en-AU" dirty="0" smtClean="0"/>
              <a:t>Orphanages</a:t>
            </a:r>
          </a:p>
        </p:txBody>
      </p:sp>
    </p:spTree>
    <p:extLst>
      <p:ext uri="{BB962C8B-B14F-4D97-AF65-F5344CB8AC3E}">
        <p14:creationId xmlns:p14="http://schemas.microsoft.com/office/powerpoint/2010/main" val="272716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04664"/>
            <a:ext cx="6248400" cy="1143000"/>
          </a:xfrm>
        </p:spPr>
        <p:txBody>
          <a:bodyPr/>
          <a:lstStyle/>
          <a:p>
            <a:r>
              <a:rPr lang="en-AU" dirty="0" smtClean="0"/>
              <a:t>What counts as an ‘institution’?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88840"/>
            <a:ext cx="7696200" cy="3891136"/>
          </a:xfrm>
        </p:spPr>
        <p:txBody>
          <a:bodyPr/>
          <a:lstStyle/>
          <a:p>
            <a:pPr marL="0" indent="0">
              <a:buNone/>
            </a:pPr>
            <a:r>
              <a:rPr lang="en-AU" dirty="0" smtClean="0"/>
              <a:t>Or in ‘specialist’ institutions, like:</a:t>
            </a:r>
          </a:p>
          <a:p>
            <a:pPr lvl="1"/>
            <a:r>
              <a:rPr lang="en-AU" dirty="0"/>
              <a:t>R</a:t>
            </a:r>
            <a:r>
              <a:rPr lang="en-AU" dirty="0" smtClean="0"/>
              <a:t>espite centres </a:t>
            </a:r>
          </a:p>
          <a:p>
            <a:pPr lvl="1"/>
            <a:r>
              <a:rPr lang="en-AU" dirty="0"/>
              <a:t>D</a:t>
            </a:r>
            <a:r>
              <a:rPr lang="en-AU" dirty="0" smtClean="0"/>
              <a:t>ay centres/ recreation programs</a:t>
            </a:r>
          </a:p>
          <a:p>
            <a:pPr lvl="1"/>
            <a:r>
              <a:rPr lang="en-AU" dirty="0"/>
              <a:t>L</a:t>
            </a:r>
            <a:r>
              <a:rPr lang="en-AU" dirty="0" smtClean="0"/>
              <a:t>arge residential centres/ disability institutions </a:t>
            </a:r>
          </a:p>
          <a:p>
            <a:pPr lvl="1"/>
            <a:r>
              <a:rPr lang="en-AU" dirty="0"/>
              <a:t>G</a:t>
            </a:r>
            <a:r>
              <a:rPr lang="en-AU" dirty="0" smtClean="0"/>
              <a:t>roup homes  </a:t>
            </a:r>
          </a:p>
          <a:p>
            <a:pPr lvl="1"/>
            <a:r>
              <a:rPr lang="en-AU" dirty="0"/>
              <a:t>I</a:t>
            </a:r>
            <a:r>
              <a:rPr lang="en-AU" dirty="0" smtClean="0"/>
              <a:t>nstitutions for people with mental illness</a:t>
            </a:r>
          </a:p>
          <a:p>
            <a:pPr lvl="1"/>
            <a:r>
              <a:rPr lang="en-AU" dirty="0"/>
              <a:t>S</a:t>
            </a:r>
            <a:r>
              <a:rPr lang="en-AU" dirty="0" smtClean="0"/>
              <a:t>pecial schools/ boarding schools </a:t>
            </a:r>
          </a:p>
          <a:p>
            <a:pPr lvl="1"/>
            <a:r>
              <a:rPr lang="en-AU" dirty="0" smtClean="0"/>
              <a:t>Juvenile justice facilities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894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Royal Commission wants to hear your story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The Royal Commission enables people to share their experiences in a number of different ways:</a:t>
            </a:r>
          </a:p>
          <a:p>
            <a:pPr lvl="1"/>
            <a:r>
              <a:rPr lang="en-AU" dirty="0" smtClean="0"/>
              <a:t>Written submissions (including artwork/poetry)</a:t>
            </a:r>
          </a:p>
          <a:p>
            <a:pPr lvl="1"/>
            <a:r>
              <a:rPr lang="en-AU" dirty="0" smtClean="0"/>
              <a:t>Recorded interviews (audio)</a:t>
            </a:r>
          </a:p>
          <a:p>
            <a:pPr lvl="1"/>
            <a:r>
              <a:rPr lang="en-AU" dirty="0" smtClean="0"/>
              <a:t>Private sessions (with Commissioners)</a:t>
            </a:r>
          </a:p>
          <a:p>
            <a:pPr lvl="1"/>
            <a:r>
              <a:rPr lang="en-AU" dirty="0" smtClean="0"/>
              <a:t>Public hearings (with Commissioners, in public)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55241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Royal Commission thus far…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As of the </a:t>
            </a:r>
            <a:r>
              <a:rPr lang="en-AU" dirty="0" smtClean="0"/>
              <a:t>September </a:t>
            </a:r>
            <a:r>
              <a:rPr lang="en-AU" dirty="0" smtClean="0"/>
              <a:t>1, the Royal Commission has:</a:t>
            </a:r>
          </a:p>
          <a:p>
            <a:pPr lvl="1"/>
            <a:r>
              <a:rPr lang="en-AU" dirty="0" smtClean="0"/>
              <a:t>Handled </a:t>
            </a:r>
            <a:r>
              <a:rPr lang="en-AU" dirty="0" smtClean="0"/>
              <a:t>16,110 </a:t>
            </a:r>
            <a:r>
              <a:rPr lang="en-AU" dirty="0" smtClean="0"/>
              <a:t>phone calls</a:t>
            </a:r>
          </a:p>
          <a:p>
            <a:pPr lvl="1"/>
            <a:r>
              <a:rPr lang="en-AU" dirty="0" smtClean="0"/>
              <a:t>Received </a:t>
            </a:r>
            <a:r>
              <a:rPr lang="en-AU" dirty="0" smtClean="0"/>
              <a:t>7,023 </a:t>
            </a:r>
            <a:r>
              <a:rPr lang="en-AU" dirty="0" smtClean="0"/>
              <a:t>letters and emails</a:t>
            </a:r>
          </a:p>
          <a:p>
            <a:pPr lvl="1"/>
            <a:r>
              <a:rPr lang="en-AU" dirty="0" smtClean="0"/>
              <a:t>Held </a:t>
            </a:r>
            <a:r>
              <a:rPr lang="en-AU" dirty="0" smtClean="0"/>
              <a:t>2,266 </a:t>
            </a:r>
            <a:r>
              <a:rPr lang="en-AU" dirty="0" smtClean="0"/>
              <a:t>private sessions</a:t>
            </a:r>
          </a:p>
          <a:p>
            <a:pPr lvl="1"/>
            <a:r>
              <a:rPr lang="en-AU" dirty="0" smtClean="0"/>
              <a:t>Issued </a:t>
            </a:r>
            <a:r>
              <a:rPr lang="en-AU" dirty="0" smtClean="0"/>
              <a:t>865 </a:t>
            </a:r>
            <a:r>
              <a:rPr lang="en-AU" dirty="0" smtClean="0"/>
              <a:t>notices to produce (to institutions with information related to allegations)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24754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Royal Commission thus far…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81200"/>
            <a:ext cx="7696200" cy="4688160"/>
          </a:xfrm>
        </p:spPr>
        <p:txBody>
          <a:bodyPr/>
          <a:lstStyle/>
          <a:p>
            <a:r>
              <a:rPr lang="en-AU" sz="3000" dirty="0"/>
              <a:t>Public hearings (</a:t>
            </a:r>
            <a:r>
              <a:rPr lang="en-AU" sz="3000" dirty="0" smtClean="0"/>
              <a:t>16)</a:t>
            </a:r>
            <a:endParaRPr lang="en-AU" sz="3000" dirty="0"/>
          </a:p>
          <a:p>
            <a:r>
              <a:rPr lang="en-AU" sz="3000" dirty="0"/>
              <a:t>Roundtables on specific </a:t>
            </a:r>
            <a:r>
              <a:rPr lang="en-AU" sz="3000" dirty="0" smtClean="0"/>
              <a:t>issues (Working with Children Checks and Preventing sexual abuse of children in out-or-home care </a:t>
            </a:r>
            <a:endParaRPr lang="en-AU" sz="3000" dirty="0"/>
          </a:p>
          <a:p>
            <a:r>
              <a:rPr lang="en-AU" sz="3000" dirty="0"/>
              <a:t>Published </a:t>
            </a:r>
            <a:r>
              <a:rPr lang="en-AU" sz="3000" dirty="0" smtClean="0"/>
              <a:t>the Interim Report</a:t>
            </a:r>
            <a:endParaRPr lang="en-AU" sz="3000" dirty="0"/>
          </a:p>
          <a:p>
            <a:r>
              <a:rPr lang="en-AU" sz="3000" dirty="0"/>
              <a:t>Published 2 research reports (on mandatory reporting </a:t>
            </a:r>
            <a:r>
              <a:rPr lang="en-AU" sz="3000" dirty="0" smtClean="0"/>
              <a:t>laws and </a:t>
            </a:r>
            <a:r>
              <a:rPr lang="en-AU" sz="3000" dirty="0"/>
              <a:t>child exploitation </a:t>
            </a:r>
            <a:r>
              <a:rPr lang="en-AU" sz="3000" dirty="0" smtClean="0"/>
              <a:t>materials )  </a:t>
            </a:r>
            <a:endParaRPr lang="en-AU" sz="3000" dirty="0"/>
          </a:p>
          <a:p>
            <a:r>
              <a:rPr lang="en-AU" sz="3000" dirty="0"/>
              <a:t>Conducting extensive research projects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97939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04664"/>
            <a:ext cx="6248400" cy="1143000"/>
          </a:xfrm>
        </p:spPr>
        <p:txBody>
          <a:bodyPr/>
          <a:lstStyle/>
          <a:p>
            <a:r>
              <a:rPr lang="en-AU" sz="3600" dirty="0" smtClean="0"/>
              <a:t>Supporting people with disability affected by the Royal Commission</a:t>
            </a:r>
            <a:endParaRPr lang="en-A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76872"/>
            <a:ext cx="7696200" cy="3819128"/>
          </a:xfrm>
        </p:spPr>
        <p:txBody>
          <a:bodyPr/>
          <a:lstStyle/>
          <a:p>
            <a:r>
              <a:rPr lang="en-AU" dirty="0" smtClean="0"/>
              <a:t>We are here to help children and adults with disability to participate in the Royal Commission. </a:t>
            </a:r>
          </a:p>
          <a:p>
            <a:r>
              <a:rPr lang="en-AU" dirty="0" smtClean="0"/>
              <a:t>We want to make sure that children and adults with disability are supported to tell their stories of child sexual abuse in institutions, if they want to.</a:t>
            </a:r>
          </a:p>
        </p:txBody>
      </p:sp>
    </p:spTree>
    <p:extLst>
      <p:ext uri="{BB962C8B-B14F-4D97-AF65-F5344CB8AC3E}">
        <p14:creationId xmlns:p14="http://schemas.microsoft.com/office/powerpoint/2010/main" val="425638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Key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916832"/>
            <a:ext cx="8136904" cy="4114800"/>
          </a:xfrm>
        </p:spPr>
        <p:txBody>
          <a:bodyPr/>
          <a:lstStyle/>
          <a:p>
            <a:r>
              <a:rPr lang="en-AU" dirty="0" smtClean="0"/>
              <a:t>Children with disability:</a:t>
            </a:r>
          </a:p>
          <a:p>
            <a:pPr lvl="1"/>
            <a:r>
              <a:rPr lang="en-AU" dirty="0" smtClean="0"/>
              <a:t>Experience abuse at a rate 3.14 times higher than their peers (Robinson, 2012);</a:t>
            </a:r>
          </a:p>
          <a:p>
            <a:pPr lvl="1"/>
            <a:r>
              <a:rPr lang="en-AU" dirty="0" smtClean="0"/>
              <a:t>Experience sexual abuse at much higher rates than their peers;</a:t>
            </a:r>
          </a:p>
          <a:p>
            <a:pPr lvl="1"/>
            <a:r>
              <a:rPr lang="en-AU" dirty="0" smtClean="0"/>
              <a:t>Are much less likely to disclose abuse.</a:t>
            </a:r>
          </a:p>
          <a:p>
            <a:r>
              <a:rPr lang="en-AU" dirty="0" smtClean="0"/>
              <a:t>Children with disability are more likely to receive care in specialist and segregated settings which are associated with higher risks of sexual abuse.</a:t>
            </a:r>
          </a:p>
        </p:txBody>
      </p:sp>
    </p:spTree>
    <p:extLst>
      <p:ext uri="{BB962C8B-B14F-4D97-AF65-F5344CB8AC3E}">
        <p14:creationId xmlns:p14="http://schemas.microsoft.com/office/powerpoint/2010/main" val="273142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6699"/>
      </a:accent1>
      <a:accent2>
        <a:srgbClr val="3366CC"/>
      </a:accent2>
      <a:accent3>
        <a:srgbClr val="FFFFFF"/>
      </a:accent3>
      <a:accent4>
        <a:srgbClr val="000000"/>
      </a:accent4>
      <a:accent5>
        <a:srgbClr val="ADB8CA"/>
      </a:accent5>
      <a:accent6>
        <a:srgbClr val="2D5CB9"/>
      </a:accent6>
      <a:hlink>
        <a:srgbClr val="6699FF"/>
      </a:hlink>
      <a:folHlink>
        <a:srgbClr val="B2B2B2"/>
      </a:folHlink>
    </a:clrScheme>
    <a:fontScheme name="Default Design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PWD_presentation2</Template>
  <TotalTime>368</TotalTime>
  <Words>1088</Words>
  <Application>Microsoft Office PowerPoint</Application>
  <PresentationFormat>On-screen Show (4:3)</PresentationFormat>
  <Paragraphs>129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Franklin Gothic Book</vt:lpstr>
      <vt:lpstr>Times New Roman</vt:lpstr>
      <vt:lpstr>Default Design</vt:lpstr>
      <vt:lpstr>PowerPoint Presentation</vt:lpstr>
      <vt:lpstr>Introduction to the Royal Commission</vt:lpstr>
      <vt:lpstr>What counts as an ‘institution’?</vt:lpstr>
      <vt:lpstr>What counts as an ‘institution’?</vt:lpstr>
      <vt:lpstr>The Royal Commission wants to hear your story</vt:lpstr>
      <vt:lpstr>The Royal Commission thus far…</vt:lpstr>
      <vt:lpstr>The Royal Commission thus far…</vt:lpstr>
      <vt:lpstr>Supporting people with disability affected by the Royal Commission</vt:lpstr>
      <vt:lpstr>Key Issues</vt:lpstr>
      <vt:lpstr>Barriers to Reporting</vt:lpstr>
      <vt:lpstr>Unique Opportunity </vt:lpstr>
      <vt:lpstr>Supporting people with disability affected by the Royal Commission</vt:lpstr>
      <vt:lpstr>Individual Advocacy</vt:lpstr>
      <vt:lpstr>Individual Advocacy</vt:lpstr>
      <vt:lpstr>Training</vt:lpstr>
      <vt:lpstr>Training - people with disability</vt:lpstr>
      <vt:lpstr>Training - Disability Service Providers</vt:lpstr>
      <vt:lpstr>Training - parents, families and carers</vt:lpstr>
      <vt:lpstr>Training - other Support Services</vt:lpstr>
      <vt:lpstr>Systemic Advocacy and Policy</vt:lpstr>
      <vt:lpstr>Research</vt:lpstr>
      <vt:lpstr>Further Information</vt:lpstr>
      <vt:lpstr>Other key support services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 Cadwallader</dc:creator>
  <cp:lastModifiedBy>QVWC Venues Guest</cp:lastModifiedBy>
  <cp:revision>23</cp:revision>
  <dcterms:created xsi:type="dcterms:W3CDTF">2014-07-10T02:37:54Z</dcterms:created>
  <dcterms:modified xsi:type="dcterms:W3CDTF">2014-09-02T01:38:49Z</dcterms:modified>
</cp:coreProperties>
</file>